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6" r:id="rId5"/>
    <p:sldId id="257" r:id="rId6"/>
    <p:sldId id="267" r:id="rId7"/>
    <p:sldId id="261" r:id="rId8"/>
    <p:sldId id="272" r:id="rId9"/>
    <p:sldId id="264" r:id="rId10"/>
    <p:sldId id="262" r:id="rId11"/>
    <p:sldId id="271" r:id="rId12"/>
    <p:sldId id="268" r:id="rId13"/>
    <p:sldId id="270" r:id="rId14"/>
    <p:sldId id="269" r:id="rId15"/>
  </p:sldIdLst>
  <p:sldSz cx="8640763" cy="6480175"/>
  <p:notesSz cx="6794500" cy="9931400"/>
  <p:defaultTextStyle>
    <a:defPPr>
      <a:defRPr lang="sv-SE"/>
    </a:defPPr>
    <a:lvl1pPr marL="0" algn="l" defTabSz="431950" rtl="0" eaLnBrk="1" latinLnBrk="0" hangingPunct="1">
      <a:defRPr sz="1700" kern="1200">
        <a:solidFill>
          <a:schemeClr val="tx1"/>
        </a:solidFill>
        <a:latin typeface="+mn-lt"/>
        <a:ea typeface="+mn-ea"/>
        <a:cs typeface="+mn-cs"/>
      </a:defRPr>
    </a:lvl1pPr>
    <a:lvl2pPr marL="431950" algn="l" defTabSz="431950" rtl="0" eaLnBrk="1" latinLnBrk="0" hangingPunct="1">
      <a:defRPr sz="1700" kern="1200">
        <a:solidFill>
          <a:schemeClr val="tx1"/>
        </a:solidFill>
        <a:latin typeface="+mn-lt"/>
        <a:ea typeface="+mn-ea"/>
        <a:cs typeface="+mn-cs"/>
      </a:defRPr>
    </a:lvl2pPr>
    <a:lvl3pPr marL="863900" algn="l" defTabSz="431950" rtl="0" eaLnBrk="1" latinLnBrk="0" hangingPunct="1">
      <a:defRPr sz="1700" kern="1200">
        <a:solidFill>
          <a:schemeClr val="tx1"/>
        </a:solidFill>
        <a:latin typeface="+mn-lt"/>
        <a:ea typeface="+mn-ea"/>
        <a:cs typeface="+mn-cs"/>
      </a:defRPr>
    </a:lvl3pPr>
    <a:lvl4pPr marL="1295850" algn="l" defTabSz="431950" rtl="0" eaLnBrk="1" latinLnBrk="0" hangingPunct="1">
      <a:defRPr sz="1700" kern="1200">
        <a:solidFill>
          <a:schemeClr val="tx1"/>
        </a:solidFill>
        <a:latin typeface="+mn-lt"/>
        <a:ea typeface="+mn-ea"/>
        <a:cs typeface="+mn-cs"/>
      </a:defRPr>
    </a:lvl4pPr>
    <a:lvl5pPr marL="1727801" algn="l" defTabSz="431950" rtl="0" eaLnBrk="1" latinLnBrk="0" hangingPunct="1">
      <a:defRPr sz="1700" kern="1200">
        <a:solidFill>
          <a:schemeClr val="tx1"/>
        </a:solidFill>
        <a:latin typeface="+mn-lt"/>
        <a:ea typeface="+mn-ea"/>
        <a:cs typeface="+mn-cs"/>
      </a:defRPr>
    </a:lvl5pPr>
    <a:lvl6pPr marL="2159750" algn="l" defTabSz="431950" rtl="0" eaLnBrk="1" latinLnBrk="0" hangingPunct="1">
      <a:defRPr sz="1700" kern="1200">
        <a:solidFill>
          <a:schemeClr val="tx1"/>
        </a:solidFill>
        <a:latin typeface="+mn-lt"/>
        <a:ea typeface="+mn-ea"/>
        <a:cs typeface="+mn-cs"/>
      </a:defRPr>
    </a:lvl6pPr>
    <a:lvl7pPr marL="2591701" algn="l" defTabSz="431950" rtl="0" eaLnBrk="1" latinLnBrk="0" hangingPunct="1">
      <a:defRPr sz="1700" kern="1200">
        <a:solidFill>
          <a:schemeClr val="tx1"/>
        </a:solidFill>
        <a:latin typeface="+mn-lt"/>
        <a:ea typeface="+mn-ea"/>
        <a:cs typeface="+mn-cs"/>
      </a:defRPr>
    </a:lvl7pPr>
    <a:lvl8pPr marL="3023650" algn="l" defTabSz="431950" rtl="0" eaLnBrk="1" latinLnBrk="0" hangingPunct="1">
      <a:defRPr sz="1700" kern="1200">
        <a:solidFill>
          <a:schemeClr val="tx1"/>
        </a:solidFill>
        <a:latin typeface="+mn-lt"/>
        <a:ea typeface="+mn-ea"/>
        <a:cs typeface="+mn-cs"/>
      </a:defRPr>
    </a:lvl8pPr>
    <a:lvl9pPr marL="3455601" algn="l" defTabSz="43195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7">
          <p15:clr>
            <a:srgbClr val="A4A3A4"/>
          </p15:clr>
        </p15:guide>
        <p15:guide id="2" pos="2722">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Objects="1">
      <p:cViewPr varScale="1">
        <p:scale>
          <a:sx n="121" d="100"/>
          <a:sy n="121" d="100"/>
        </p:scale>
        <p:origin x="1464" y="90"/>
      </p:cViewPr>
      <p:guideLst>
        <p:guide orient="horz" pos="2047"/>
        <p:guide pos="27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87" d="100"/>
          <a:sy n="87" d="100"/>
        </p:scale>
        <p:origin x="-3738"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4368317C-6A24-4CC9-8127-159059C871EF}" type="datetimeFigureOut">
              <a:rPr lang="sv-SE" smtClean="0"/>
              <a:pPr/>
              <a:t>2021-04-27</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05A998B0-4E4D-42A5-9E39-ECEB7847399A}" type="slidenum">
              <a:rPr lang="sv-SE" smtClean="0"/>
              <a:pPr/>
              <a:t>‹#›</a:t>
            </a:fld>
            <a:endParaRPr lang="sv-SE"/>
          </a:p>
        </p:txBody>
      </p:sp>
    </p:spTree>
    <p:extLst>
      <p:ext uri="{BB962C8B-B14F-4D97-AF65-F5344CB8AC3E}">
        <p14:creationId xmlns:p14="http://schemas.microsoft.com/office/powerpoint/2010/main" val="911639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93A315B0-86FD-4552-98A5-38CC7AE5CAF7}" type="datetimeFigureOut">
              <a:rPr lang="sv-SE" smtClean="0"/>
              <a:pPr/>
              <a:t>2021-04-27</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74588598-EBAF-47DC-9B02-5AA58FF0A257}" type="slidenum">
              <a:rPr lang="sv-SE" smtClean="0"/>
              <a:pPr/>
              <a:t>‹#›</a:t>
            </a:fld>
            <a:endParaRPr lang="sv-SE"/>
          </a:p>
        </p:txBody>
      </p:sp>
    </p:spTree>
    <p:extLst>
      <p:ext uri="{BB962C8B-B14F-4D97-AF65-F5344CB8AC3E}">
        <p14:creationId xmlns:p14="http://schemas.microsoft.com/office/powerpoint/2010/main" val="3570178052"/>
      </p:ext>
    </p:extLst>
  </p:cSld>
  <p:clrMap bg1="lt1" tx1="dk1" bg2="lt2" tx2="dk2" accent1="accent1" accent2="accent2" accent3="accent3" accent4="accent4" accent5="accent5" accent6="accent6" hlink="hlink" folHlink="folHlink"/>
  <p:notesStyle>
    <a:lvl1pPr marL="0" algn="l" defTabSz="863900" rtl="0" eaLnBrk="1" latinLnBrk="0" hangingPunct="1">
      <a:defRPr sz="1100" kern="1200">
        <a:solidFill>
          <a:schemeClr val="tx1"/>
        </a:solidFill>
        <a:latin typeface="+mn-lt"/>
        <a:ea typeface="+mn-ea"/>
        <a:cs typeface="+mn-cs"/>
      </a:defRPr>
    </a:lvl1pPr>
    <a:lvl2pPr marL="431950" algn="l" defTabSz="863900" rtl="0" eaLnBrk="1" latinLnBrk="0" hangingPunct="1">
      <a:defRPr sz="1100" kern="1200">
        <a:solidFill>
          <a:schemeClr val="tx1"/>
        </a:solidFill>
        <a:latin typeface="+mn-lt"/>
        <a:ea typeface="+mn-ea"/>
        <a:cs typeface="+mn-cs"/>
      </a:defRPr>
    </a:lvl2pPr>
    <a:lvl3pPr marL="863900" algn="l" defTabSz="863900" rtl="0" eaLnBrk="1" latinLnBrk="0" hangingPunct="1">
      <a:defRPr sz="1100" kern="1200">
        <a:solidFill>
          <a:schemeClr val="tx1"/>
        </a:solidFill>
        <a:latin typeface="+mn-lt"/>
        <a:ea typeface="+mn-ea"/>
        <a:cs typeface="+mn-cs"/>
      </a:defRPr>
    </a:lvl3pPr>
    <a:lvl4pPr marL="1295850" algn="l" defTabSz="863900" rtl="0" eaLnBrk="1" latinLnBrk="0" hangingPunct="1">
      <a:defRPr sz="1100" kern="1200">
        <a:solidFill>
          <a:schemeClr val="tx1"/>
        </a:solidFill>
        <a:latin typeface="+mn-lt"/>
        <a:ea typeface="+mn-ea"/>
        <a:cs typeface="+mn-cs"/>
      </a:defRPr>
    </a:lvl4pPr>
    <a:lvl5pPr marL="1727801" algn="l" defTabSz="863900" rtl="0" eaLnBrk="1" latinLnBrk="0" hangingPunct="1">
      <a:defRPr sz="1100" kern="1200">
        <a:solidFill>
          <a:schemeClr val="tx1"/>
        </a:solidFill>
        <a:latin typeface="+mn-lt"/>
        <a:ea typeface="+mn-ea"/>
        <a:cs typeface="+mn-cs"/>
      </a:defRPr>
    </a:lvl5pPr>
    <a:lvl6pPr marL="2159750" algn="l" defTabSz="863900" rtl="0" eaLnBrk="1" latinLnBrk="0" hangingPunct="1">
      <a:defRPr sz="1100" kern="1200">
        <a:solidFill>
          <a:schemeClr val="tx1"/>
        </a:solidFill>
        <a:latin typeface="+mn-lt"/>
        <a:ea typeface="+mn-ea"/>
        <a:cs typeface="+mn-cs"/>
      </a:defRPr>
    </a:lvl6pPr>
    <a:lvl7pPr marL="2591701" algn="l" defTabSz="863900" rtl="0" eaLnBrk="1" latinLnBrk="0" hangingPunct="1">
      <a:defRPr sz="1100" kern="1200">
        <a:solidFill>
          <a:schemeClr val="tx1"/>
        </a:solidFill>
        <a:latin typeface="+mn-lt"/>
        <a:ea typeface="+mn-ea"/>
        <a:cs typeface="+mn-cs"/>
      </a:defRPr>
    </a:lvl7pPr>
    <a:lvl8pPr marL="3023650" algn="l" defTabSz="863900" rtl="0" eaLnBrk="1" latinLnBrk="0" hangingPunct="1">
      <a:defRPr sz="1100" kern="1200">
        <a:solidFill>
          <a:schemeClr val="tx1"/>
        </a:solidFill>
        <a:latin typeface="+mn-lt"/>
        <a:ea typeface="+mn-ea"/>
        <a:cs typeface="+mn-cs"/>
      </a:defRPr>
    </a:lvl8pPr>
    <a:lvl9pPr marL="3455601" algn="l" defTabSz="86390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588598-EBAF-47DC-9B02-5AA58FF0A257}" type="slidenum">
              <a:rPr lang="sv-SE" smtClean="0"/>
              <a:pPr/>
              <a:t>1</a:t>
            </a:fld>
            <a:endParaRPr lang="sv-SE"/>
          </a:p>
        </p:txBody>
      </p:sp>
    </p:spTree>
    <p:extLst>
      <p:ext uri="{BB962C8B-B14F-4D97-AF65-F5344CB8AC3E}">
        <p14:creationId xmlns:p14="http://schemas.microsoft.com/office/powerpoint/2010/main" val="760415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588598-EBAF-47DC-9B02-5AA58FF0A257}" type="slidenum">
              <a:rPr lang="sv-SE" smtClean="0"/>
              <a:pPr/>
              <a:t>2</a:t>
            </a:fld>
            <a:endParaRPr lang="sv-SE"/>
          </a:p>
        </p:txBody>
      </p:sp>
    </p:spTree>
    <p:extLst>
      <p:ext uri="{BB962C8B-B14F-4D97-AF65-F5344CB8AC3E}">
        <p14:creationId xmlns:p14="http://schemas.microsoft.com/office/powerpoint/2010/main" val="35838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inte längre primärproduktion när produkterna förädlas exempelvis på slakteri eller mejeri.</a:t>
            </a:r>
          </a:p>
        </p:txBody>
      </p:sp>
      <p:sp>
        <p:nvSpPr>
          <p:cNvPr id="4" name="Platshållare för bildnummer 3"/>
          <p:cNvSpPr>
            <a:spLocks noGrp="1"/>
          </p:cNvSpPr>
          <p:nvPr>
            <p:ph type="sldNum" sz="quarter" idx="5"/>
          </p:nvPr>
        </p:nvSpPr>
        <p:spPr/>
        <p:txBody>
          <a:bodyPr/>
          <a:lstStyle/>
          <a:p>
            <a:fld id="{74588598-EBAF-47DC-9B02-5AA58FF0A257}" type="slidenum">
              <a:rPr lang="sv-SE" smtClean="0"/>
              <a:pPr/>
              <a:t>3</a:t>
            </a:fld>
            <a:endParaRPr lang="sv-SE"/>
          </a:p>
        </p:txBody>
      </p:sp>
    </p:spTree>
    <p:extLst>
      <p:ext uri="{BB962C8B-B14F-4D97-AF65-F5344CB8AC3E}">
        <p14:creationId xmlns:p14="http://schemas.microsoft.com/office/powerpoint/2010/main" val="15355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863900" rtl="0" eaLnBrk="1" fontAlgn="auto" latinLnBrk="0" hangingPunct="1">
              <a:lnSpc>
                <a:spcPct val="100000"/>
              </a:lnSpc>
              <a:spcBef>
                <a:spcPts val="0"/>
              </a:spcBef>
              <a:spcAft>
                <a:spcPts val="0"/>
              </a:spcAft>
              <a:buClrTx/>
              <a:buSzTx/>
              <a:buFontTx/>
              <a:buNone/>
              <a:tabLst/>
              <a:defRPr/>
            </a:pPr>
            <a:r>
              <a:rPr lang="sv-SE" dirty="0"/>
              <a:t>Kravet om registrering bygger på att verksamheten ska ha en viss grad av organisation och kontinuitet. Hur stor produktionen är och hur mycket produkter som levereras utanför det egna hushållet.</a:t>
            </a:r>
          </a:p>
          <a:p>
            <a:pPr marL="0" marR="0" lvl="0" indent="0" algn="l" defTabSz="8639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863900" rtl="0" eaLnBrk="1" fontAlgn="auto" latinLnBrk="0" hangingPunct="1">
              <a:lnSpc>
                <a:spcPct val="100000"/>
              </a:lnSpc>
              <a:spcBef>
                <a:spcPts val="0"/>
              </a:spcBef>
              <a:spcAft>
                <a:spcPts val="0"/>
              </a:spcAft>
              <a:buClrTx/>
              <a:buSzTx/>
              <a:buFontTx/>
              <a:buNone/>
              <a:tabLst/>
              <a:defRPr/>
            </a:pPr>
            <a:r>
              <a:rPr lang="sv-SE" dirty="0"/>
              <a:t>Så här säger livsmedelsverket </a:t>
            </a:r>
            <a:r>
              <a:rPr lang="sv-SE" i="1" dirty="0"/>
              <a:t>”Den som regelbundet producerar och säljer sina primärprodukter till andra företag eller direkt till konsumenter ska registrera sin verksamhet hos länsstyrelsen i det län där produktionen i huvudsak bedrivs.” </a:t>
            </a:r>
          </a:p>
          <a:p>
            <a:pPr marL="0" marR="0" lvl="0" indent="0" algn="l" defTabSz="8639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863900" rtl="0" eaLnBrk="1" fontAlgn="auto" latinLnBrk="0" hangingPunct="1">
              <a:lnSpc>
                <a:spcPct val="100000"/>
              </a:lnSpc>
              <a:spcBef>
                <a:spcPts val="0"/>
              </a:spcBef>
              <a:spcAft>
                <a:spcPts val="0"/>
              </a:spcAft>
              <a:buClrTx/>
              <a:buSzTx/>
              <a:buFontTx/>
              <a:buNone/>
              <a:tabLst/>
              <a:defRPr/>
            </a:pPr>
            <a:r>
              <a:rPr lang="sv-SE" dirty="0">
                <a:effectLst/>
              </a:rPr>
              <a:t>Mjölk: Den som planerar att leverera små mängder opastöriserad mjölk (70 liter/vecka) direkt till konsumenter ska både registrera sin primärproduktionsanläggning och göra en särskild registrering om direktförsäljning av opastöriserad mjölk. </a:t>
            </a:r>
          </a:p>
          <a:p>
            <a:pPr marL="0" marR="0" lvl="0" indent="0" algn="l" defTabSz="863900" rtl="0" eaLnBrk="1" fontAlgn="auto" latinLnBrk="0" hangingPunct="1">
              <a:lnSpc>
                <a:spcPct val="100000"/>
              </a:lnSpc>
              <a:spcBef>
                <a:spcPts val="0"/>
              </a:spcBef>
              <a:spcAft>
                <a:spcPts val="0"/>
              </a:spcAft>
              <a:buClrTx/>
              <a:buSzTx/>
              <a:buFontTx/>
              <a:buNone/>
              <a:tabLst/>
              <a:defRPr/>
            </a:pPr>
            <a:r>
              <a:rPr lang="sv-SE" dirty="0">
                <a:effectLst/>
              </a:rPr>
              <a:t>Se 76 § LIVSFS 2005:20.</a:t>
            </a:r>
            <a:endParaRPr lang="sv-SE" dirty="0"/>
          </a:p>
          <a:p>
            <a:endParaRPr lang="sv-SE" dirty="0"/>
          </a:p>
        </p:txBody>
      </p:sp>
      <p:sp>
        <p:nvSpPr>
          <p:cNvPr id="4" name="Platshållare för bildnummer 3"/>
          <p:cNvSpPr>
            <a:spLocks noGrp="1"/>
          </p:cNvSpPr>
          <p:nvPr>
            <p:ph type="sldNum" sz="quarter" idx="5"/>
          </p:nvPr>
        </p:nvSpPr>
        <p:spPr/>
        <p:txBody>
          <a:bodyPr/>
          <a:lstStyle/>
          <a:p>
            <a:fld id="{74588598-EBAF-47DC-9B02-5AA58FF0A257}" type="slidenum">
              <a:rPr lang="sv-SE" smtClean="0"/>
              <a:pPr/>
              <a:t>4</a:t>
            </a:fld>
            <a:endParaRPr lang="sv-SE"/>
          </a:p>
        </p:txBody>
      </p:sp>
    </p:spTree>
    <p:extLst>
      <p:ext uri="{BB962C8B-B14F-4D97-AF65-F5344CB8AC3E}">
        <p14:creationId xmlns:p14="http://schemas.microsoft.com/office/powerpoint/2010/main" val="232214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Foderanläggningar har flyttats över från SJV vid årsskiftet (därför står de som avslutade där)</a:t>
            </a:r>
          </a:p>
          <a:p>
            <a:endParaRPr lang="sv-SE" dirty="0"/>
          </a:p>
          <a:p>
            <a:r>
              <a:rPr lang="sv-SE" dirty="0"/>
              <a:t>E-tjänsten under uppbyggnad, blankett.</a:t>
            </a:r>
          </a:p>
          <a:p>
            <a:r>
              <a:rPr lang="sv-SE" dirty="0"/>
              <a:t>Förhoppningsvis igång i maj</a:t>
            </a:r>
          </a:p>
          <a:p>
            <a:endParaRPr lang="sv-SE" dirty="0"/>
          </a:p>
          <a:p>
            <a:r>
              <a:rPr lang="sv-SE" dirty="0"/>
              <a:t>E- tjänsten ska utvecklas för att brukaren själv ska kunna gå in och uppdatera uppgifter om sin produktion.</a:t>
            </a:r>
          </a:p>
        </p:txBody>
      </p:sp>
      <p:sp>
        <p:nvSpPr>
          <p:cNvPr id="4" name="Platshållare för bildnummer 3"/>
          <p:cNvSpPr>
            <a:spLocks noGrp="1"/>
          </p:cNvSpPr>
          <p:nvPr>
            <p:ph type="sldNum" sz="quarter" idx="5"/>
          </p:nvPr>
        </p:nvSpPr>
        <p:spPr/>
        <p:txBody>
          <a:bodyPr/>
          <a:lstStyle/>
          <a:p>
            <a:fld id="{74588598-EBAF-47DC-9B02-5AA58FF0A257}" type="slidenum">
              <a:rPr lang="sv-SE" smtClean="0"/>
              <a:pPr/>
              <a:t>5</a:t>
            </a:fld>
            <a:endParaRPr lang="sv-SE"/>
          </a:p>
        </p:txBody>
      </p:sp>
    </p:spTree>
    <p:extLst>
      <p:ext uri="{BB962C8B-B14F-4D97-AF65-F5344CB8AC3E}">
        <p14:creationId xmlns:p14="http://schemas.microsoft.com/office/powerpoint/2010/main" val="59013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nationella kontrollprogrammet är ett planeringsverktyg som tagits fram av livsmedelsverket i samarbete med Jordbruksverket Kontrollurvalet därifrån är vår grund. Utöver kommer egna uttag anmälningar och uppföljningar.</a:t>
            </a:r>
          </a:p>
          <a:p>
            <a:endParaRPr lang="sv-SE" dirty="0"/>
          </a:p>
          <a:p>
            <a:r>
              <a:rPr lang="sv-SE" dirty="0"/>
              <a:t>Tvär- och primärkontroller är lika på större delen av kontrollpunkterna. Därför tas hänsyn till om brukaren haft tvärvillkorskontroll tidigare år när uttaget görs.</a:t>
            </a:r>
          </a:p>
          <a:p>
            <a:endParaRPr lang="sv-SE" dirty="0"/>
          </a:p>
          <a:p>
            <a:r>
              <a:rPr lang="sv-SE" dirty="0"/>
              <a:t>Vi ser även över uttagslistor för att undvika att samma brukare tas ut för båda kontrollerna. Skulle ändå så vara fallet kan kontrollerna samköras för att minska antalet besök på gården.</a:t>
            </a:r>
          </a:p>
          <a:p>
            <a:endParaRPr lang="sv-SE" dirty="0"/>
          </a:p>
          <a:p>
            <a:endParaRPr lang="sv-SE" dirty="0"/>
          </a:p>
        </p:txBody>
      </p:sp>
      <p:sp>
        <p:nvSpPr>
          <p:cNvPr id="4" name="Platshållare för bildnummer 3"/>
          <p:cNvSpPr>
            <a:spLocks noGrp="1"/>
          </p:cNvSpPr>
          <p:nvPr>
            <p:ph type="sldNum" sz="quarter" idx="5"/>
          </p:nvPr>
        </p:nvSpPr>
        <p:spPr/>
        <p:txBody>
          <a:bodyPr/>
          <a:lstStyle/>
          <a:p>
            <a:fld id="{74588598-EBAF-47DC-9B02-5AA58FF0A257}" type="slidenum">
              <a:rPr lang="sv-SE" smtClean="0"/>
              <a:pPr/>
              <a:t>6</a:t>
            </a:fld>
            <a:endParaRPr lang="sv-SE"/>
          </a:p>
        </p:txBody>
      </p:sp>
    </p:spTree>
    <p:extLst>
      <p:ext uri="{BB962C8B-B14F-4D97-AF65-F5344CB8AC3E}">
        <p14:creationId xmlns:p14="http://schemas.microsoft.com/office/powerpoint/2010/main" val="661373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Primör är ett så kallat anläggningsregister, uppbyggt kring de registrerade anläggningarna i länet.</a:t>
            </a:r>
          </a:p>
          <a:p>
            <a:r>
              <a:rPr lang="sv-SE" dirty="0"/>
              <a:t>Alla anläggningar tilldelas en riskklass.</a:t>
            </a:r>
          </a:p>
          <a:p>
            <a:r>
              <a:rPr lang="sv-SE" dirty="0"/>
              <a:t>Påverkas av exempelvis, hur stor branschen är i Sverige, ju större bransch desto fler kontroller.  Tillämpas något kvalitetssäkringssystem? Är det ett KS som finns med i systemet?</a:t>
            </a:r>
          </a:p>
          <a:p>
            <a:r>
              <a:rPr lang="sv-SE" dirty="0"/>
              <a:t>Exempel på KS; sigill krav miljöhusesyn</a:t>
            </a:r>
          </a:p>
          <a:p>
            <a:endParaRPr lang="sv-SE" dirty="0"/>
          </a:p>
          <a:p>
            <a:endParaRPr lang="sv-SE" dirty="0"/>
          </a:p>
          <a:p>
            <a:r>
              <a:rPr lang="sv-SE" dirty="0"/>
              <a:t>Vid Tvär- och Primärkontroller är kontrollpunkterna till största delen de samma. (personalhygien frågor i primär)  Därför tas hänsyn till om brukaren haft tvärvillkorskontroll tidigare år när uttaget görs.</a:t>
            </a:r>
          </a:p>
          <a:p>
            <a:endParaRPr lang="sv-SE" dirty="0"/>
          </a:p>
          <a:p>
            <a:r>
              <a:rPr lang="sv-SE" dirty="0"/>
              <a:t>Vi ser även över uttagslistor för att undvika att samma brukare tas ut för båda kontrollerna. Skulle ändå så vara fallet kan kontrollerna samköras för att minska antalet besök på gården.</a:t>
            </a:r>
          </a:p>
          <a:p>
            <a:endParaRPr lang="sv-SE" dirty="0"/>
          </a:p>
        </p:txBody>
      </p:sp>
      <p:sp>
        <p:nvSpPr>
          <p:cNvPr id="4" name="Platshållare för bildnummer 3"/>
          <p:cNvSpPr>
            <a:spLocks noGrp="1"/>
          </p:cNvSpPr>
          <p:nvPr>
            <p:ph type="sldNum" sz="quarter" idx="5"/>
          </p:nvPr>
        </p:nvSpPr>
        <p:spPr/>
        <p:txBody>
          <a:bodyPr/>
          <a:lstStyle/>
          <a:p>
            <a:fld id="{74588598-EBAF-47DC-9B02-5AA58FF0A257}" type="slidenum">
              <a:rPr lang="sv-SE" smtClean="0"/>
              <a:pPr/>
              <a:t>7</a:t>
            </a:fld>
            <a:endParaRPr lang="sv-SE"/>
          </a:p>
        </p:txBody>
      </p:sp>
    </p:spTree>
    <p:extLst>
      <p:ext uri="{BB962C8B-B14F-4D97-AF65-F5344CB8AC3E}">
        <p14:creationId xmlns:p14="http://schemas.microsoft.com/office/powerpoint/2010/main" val="1933445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Beslut så som föreläggande, saluförbud eller sanktionsavgift</a:t>
            </a:r>
          </a:p>
          <a:p>
            <a:endParaRPr lang="sv-SE" dirty="0"/>
          </a:p>
        </p:txBody>
      </p:sp>
      <p:sp>
        <p:nvSpPr>
          <p:cNvPr id="4" name="Platshållare för bildnummer 3"/>
          <p:cNvSpPr>
            <a:spLocks noGrp="1"/>
          </p:cNvSpPr>
          <p:nvPr>
            <p:ph type="sldNum" sz="quarter" idx="5"/>
          </p:nvPr>
        </p:nvSpPr>
        <p:spPr/>
        <p:txBody>
          <a:bodyPr/>
          <a:lstStyle/>
          <a:p>
            <a:fld id="{74588598-EBAF-47DC-9B02-5AA58FF0A257}" type="slidenum">
              <a:rPr lang="sv-SE" smtClean="0"/>
              <a:pPr/>
              <a:t>9</a:t>
            </a:fld>
            <a:endParaRPr lang="sv-SE"/>
          </a:p>
        </p:txBody>
      </p:sp>
    </p:spTree>
    <p:extLst>
      <p:ext uri="{BB962C8B-B14F-4D97-AF65-F5344CB8AC3E}">
        <p14:creationId xmlns:p14="http://schemas.microsoft.com/office/powerpoint/2010/main" val="316178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 Logo, rubrik, underrubrik">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720881" y="3060063"/>
            <a:ext cx="7200000" cy="1800000"/>
          </a:xfrm>
        </p:spPr>
        <p:txBody>
          <a:bodyPr lIns="0" tIns="0" rIns="0" bIns="0">
            <a:normAutofit/>
          </a:bodyPr>
          <a:lstStyle>
            <a:lvl1pPr marL="0" indent="0" algn="ctr">
              <a:lnSpc>
                <a:spcPts val="2645"/>
              </a:lnSpc>
              <a:spcBef>
                <a:spcPts val="0"/>
              </a:spcBef>
              <a:spcAft>
                <a:spcPts val="1701"/>
              </a:spcAft>
              <a:buNone/>
              <a:defRPr sz="2300">
                <a:solidFill>
                  <a:schemeClr val="tx1"/>
                </a:solidFill>
              </a:defRPr>
            </a:lvl1pPr>
            <a:lvl2pPr marL="431950" indent="0" algn="ctr">
              <a:buNone/>
              <a:defRPr>
                <a:solidFill>
                  <a:schemeClr val="tx1">
                    <a:tint val="75000"/>
                  </a:schemeClr>
                </a:solidFill>
              </a:defRPr>
            </a:lvl2pPr>
            <a:lvl3pPr marL="863900" indent="0" algn="ctr">
              <a:buNone/>
              <a:defRPr>
                <a:solidFill>
                  <a:schemeClr val="tx1">
                    <a:tint val="75000"/>
                  </a:schemeClr>
                </a:solidFill>
              </a:defRPr>
            </a:lvl3pPr>
            <a:lvl4pPr marL="1295850" indent="0" algn="ctr">
              <a:buNone/>
              <a:defRPr>
                <a:solidFill>
                  <a:schemeClr val="tx1">
                    <a:tint val="75000"/>
                  </a:schemeClr>
                </a:solidFill>
              </a:defRPr>
            </a:lvl4pPr>
            <a:lvl5pPr marL="1727801" indent="0" algn="ctr">
              <a:buNone/>
              <a:defRPr>
                <a:solidFill>
                  <a:schemeClr val="tx1">
                    <a:tint val="75000"/>
                  </a:schemeClr>
                </a:solidFill>
              </a:defRPr>
            </a:lvl5pPr>
            <a:lvl6pPr marL="2159750" indent="0" algn="ctr">
              <a:buNone/>
              <a:defRPr>
                <a:solidFill>
                  <a:schemeClr val="tx1">
                    <a:tint val="75000"/>
                  </a:schemeClr>
                </a:solidFill>
              </a:defRPr>
            </a:lvl6pPr>
            <a:lvl7pPr marL="2591701" indent="0" algn="ctr">
              <a:buNone/>
              <a:defRPr>
                <a:solidFill>
                  <a:schemeClr val="tx1">
                    <a:tint val="75000"/>
                  </a:schemeClr>
                </a:solidFill>
              </a:defRPr>
            </a:lvl7pPr>
            <a:lvl8pPr marL="3023650" indent="0" algn="ctr">
              <a:buNone/>
              <a:defRPr>
                <a:solidFill>
                  <a:schemeClr val="tx1">
                    <a:tint val="75000"/>
                  </a:schemeClr>
                </a:solidFill>
              </a:defRPr>
            </a:lvl8pPr>
            <a:lvl9pPr marL="3455601" indent="0" algn="ctr">
              <a:buNone/>
              <a:defRPr>
                <a:solidFill>
                  <a:schemeClr val="tx1">
                    <a:tint val="75000"/>
                  </a:schemeClr>
                </a:solidFill>
              </a:defRPr>
            </a:lvl9pPr>
          </a:lstStyle>
          <a:p>
            <a:r>
              <a:rPr lang="sv-SE"/>
              <a:t>Klicka här för att ändra mall för underrubrikformat</a:t>
            </a:r>
            <a:endParaRPr lang="sv-SE" dirty="0"/>
          </a:p>
        </p:txBody>
      </p:sp>
      <p:sp>
        <p:nvSpPr>
          <p:cNvPr id="2" name="Rubrik 1"/>
          <p:cNvSpPr>
            <a:spLocks noGrp="1"/>
          </p:cNvSpPr>
          <p:nvPr>
            <p:ph type="ctrTitle"/>
          </p:nvPr>
        </p:nvSpPr>
        <p:spPr>
          <a:xfrm>
            <a:off x="720881" y="2159949"/>
            <a:ext cx="7200000" cy="720000"/>
          </a:xfrm>
        </p:spPr>
        <p:txBody>
          <a:bodyPr lIns="0" tIns="0" rIns="0" bIns="0" anchor="t" anchorCtr="0">
            <a:noAutofit/>
          </a:bodyPr>
          <a:lstStyle>
            <a:lvl1pPr>
              <a:lnSpc>
                <a:spcPts val="4157"/>
              </a:lnSpc>
              <a:defRPr sz="3400"/>
            </a:lvl1pPr>
          </a:lstStyle>
          <a:p>
            <a:r>
              <a:rPr lang="sv-SE"/>
              <a:t>Klicka här för att ändra mall för rubrikformat</a:t>
            </a:r>
            <a:endParaRPr lang="sv-SE" dirty="0"/>
          </a:p>
        </p:txBody>
      </p:sp>
      <p:pic>
        <p:nvPicPr>
          <p:cNvPr id="4" name="Bildobjekt 3"/>
          <p:cNvPicPr>
            <a:picLocks noChangeAspect="1"/>
          </p:cNvPicPr>
          <p:nvPr userDrawn="1"/>
        </p:nvPicPr>
        <p:blipFill rotWithShape="1">
          <a:blip r:embed="rId2">
            <a:extLst>
              <a:ext uri="{28A0092B-C50C-407E-A947-70E740481C1C}">
                <a14:useLocalDpi xmlns:a14="http://schemas.microsoft.com/office/drawing/2010/main" val="0"/>
              </a:ext>
            </a:extLst>
          </a:blip>
          <a:srcRect l="10692" t="6161" r="24450" b="70228"/>
          <a:stretch/>
        </p:blipFill>
        <p:spPr>
          <a:xfrm>
            <a:off x="539999" y="359719"/>
            <a:ext cx="1836000" cy="94581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brödtext">
    <p:spTree>
      <p:nvGrpSpPr>
        <p:cNvPr id="1" name=""/>
        <p:cNvGrpSpPr/>
        <p:nvPr/>
      </p:nvGrpSpPr>
      <p:grpSpPr>
        <a:xfrm>
          <a:off x="0" y="0"/>
          <a:ext cx="0" cy="0"/>
          <a:chOff x="0" y="0"/>
          <a:chExt cx="0" cy="0"/>
        </a:xfrm>
      </p:grpSpPr>
      <p:sp>
        <p:nvSpPr>
          <p:cNvPr id="2" name="Rubrik 1"/>
          <p:cNvSpPr>
            <a:spLocks noGrp="1"/>
          </p:cNvSpPr>
          <p:nvPr>
            <p:ph type="title"/>
          </p:nvPr>
        </p:nvSpPr>
        <p:spPr>
          <a:xfrm>
            <a:off x="1440781" y="539742"/>
            <a:ext cx="5760000" cy="540000"/>
          </a:xfrm>
        </p:spPr>
        <p:txBody>
          <a:bodyPr lIns="0" tIns="0" rIns="0" bIns="0" anchor="t" anchorCtr="0">
            <a:noAutofit/>
          </a:bodyPr>
          <a:lstStyle>
            <a:lvl1pPr algn="l">
              <a:lnSpc>
                <a:spcPts val="2645"/>
              </a:lnSpc>
              <a:defRPr sz="2300"/>
            </a:lvl1pPr>
          </a:lstStyle>
          <a:p>
            <a:r>
              <a:rPr lang="sv-SE"/>
              <a:t>Klicka här för att ändra mall för rubrikformat</a:t>
            </a:r>
          </a:p>
        </p:txBody>
      </p:sp>
      <p:sp>
        <p:nvSpPr>
          <p:cNvPr id="7" name="Platshållare för text 2"/>
          <p:cNvSpPr>
            <a:spLocks noGrp="1"/>
          </p:cNvSpPr>
          <p:nvPr>
            <p:ph type="body" idx="10"/>
          </p:nvPr>
        </p:nvSpPr>
        <p:spPr>
          <a:xfrm>
            <a:off x="1440013" y="1259834"/>
            <a:ext cx="5760000" cy="4319186"/>
          </a:xfrm>
        </p:spPr>
        <p:txBody>
          <a:bodyPr lIns="0" tIns="0" rIns="0" bIns="0" anchor="t" anchorCtr="0">
            <a:noAutofit/>
          </a:bodyPr>
          <a:lstStyle>
            <a:lvl1pPr marL="0" indent="0">
              <a:lnSpc>
                <a:spcPts val="2078"/>
              </a:lnSpc>
              <a:spcBef>
                <a:spcPts val="0"/>
              </a:spcBef>
              <a:spcAft>
                <a:spcPts val="1418"/>
              </a:spcAft>
              <a:buNone/>
              <a:defRPr sz="1500">
                <a:solidFill>
                  <a:schemeClr val="tx1"/>
                </a:solidFill>
              </a:defRPr>
            </a:lvl1pPr>
            <a:lvl2pPr marL="431950" indent="0">
              <a:buNone/>
              <a:defRPr sz="1700">
                <a:solidFill>
                  <a:schemeClr val="tx1">
                    <a:tint val="75000"/>
                  </a:schemeClr>
                </a:solidFill>
              </a:defRPr>
            </a:lvl2pPr>
            <a:lvl3pPr marL="863900" indent="0">
              <a:buNone/>
              <a:defRPr sz="1500">
                <a:solidFill>
                  <a:schemeClr val="tx1">
                    <a:tint val="75000"/>
                  </a:schemeClr>
                </a:solidFill>
              </a:defRPr>
            </a:lvl3pPr>
            <a:lvl4pPr marL="1295850" indent="0">
              <a:buNone/>
              <a:defRPr sz="1300">
                <a:solidFill>
                  <a:schemeClr val="tx1">
                    <a:tint val="75000"/>
                  </a:schemeClr>
                </a:solidFill>
              </a:defRPr>
            </a:lvl4pPr>
            <a:lvl5pPr marL="1727801" indent="0">
              <a:buNone/>
              <a:defRPr sz="1300">
                <a:solidFill>
                  <a:schemeClr val="tx1">
                    <a:tint val="75000"/>
                  </a:schemeClr>
                </a:solidFill>
              </a:defRPr>
            </a:lvl5pPr>
            <a:lvl6pPr marL="2159750" indent="0">
              <a:buNone/>
              <a:defRPr sz="1300">
                <a:solidFill>
                  <a:schemeClr val="tx1">
                    <a:tint val="75000"/>
                  </a:schemeClr>
                </a:solidFill>
              </a:defRPr>
            </a:lvl6pPr>
            <a:lvl7pPr marL="2591701" indent="0">
              <a:buNone/>
              <a:defRPr sz="1300">
                <a:solidFill>
                  <a:schemeClr val="tx1">
                    <a:tint val="75000"/>
                  </a:schemeClr>
                </a:solidFill>
              </a:defRPr>
            </a:lvl7pPr>
            <a:lvl8pPr marL="3023650" indent="0">
              <a:buNone/>
              <a:defRPr sz="1300">
                <a:solidFill>
                  <a:schemeClr val="tx1">
                    <a:tint val="75000"/>
                  </a:schemeClr>
                </a:solidFill>
              </a:defRPr>
            </a:lvl8pPr>
            <a:lvl9pPr marL="3455601" indent="0">
              <a:buNone/>
              <a:defRPr sz="1300">
                <a:solidFill>
                  <a:schemeClr val="tx1">
                    <a:tint val="75000"/>
                  </a:schemeClr>
                </a:solidFill>
              </a:defRPr>
            </a:lvl9pPr>
          </a:lstStyle>
          <a:p>
            <a:pPr lvl="0"/>
            <a:r>
              <a:rPr lang="sv-SE"/>
              <a:t>Klicka här för att ändra format på bakgrundstexten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440013" y="539742"/>
            <a:ext cx="5760000" cy="540000"/>
          </a:xfrm>
        </p:spPr>
        <p:txBody>
          <a:bodyPr lIns="0" tIns="0" rIns="0" bIns="0" anchor="t" anchorCtr="0">
            <a:noAutofit/>
          </a:bodyPr>
          <a:lstStyle>
            <a:lvl1pPr algn="l">
              <a:lnSpc>
                <a:spcPts val="2645"/>
              </a:lnSpc>
              <a:defRPr sz="2300"/>
            </a:lvl1pPr>
          </a:lstStyle>
          <a:p>
            <a:r>
              <a:rPr lang="sv-SE"/>
              <a:t>Klicka här för att ändra mall för rubrikformat</a:t>
            </a:r>
            <a:endParaRPr lang="sv-SE" dirty="0"/>
          </a:p>
        </p:txBody>
      </p:sp>
      <p:sp>
        <p:nvSpPr>
          <p:cNvPr id="7" name="Platshållare för text 2"/>
          <p:cNvSpPr>
            <a:spLocks noGrp="1"/>
          </p:cNvSpPr>
          <p:nvPr>
            <p:ph type="body" idx="10"/>
          </p:nvPr>
        </p:nvSpPr>
        <p:spPr>
          <a:xfrm>
            <a:off x="1440013" y="1259834"/>
            <a:ext cx="5760000" cy="4319186"/>
          </a:xfrm>
        </p:spPr>
        <p:txBody>
          <a:bodyPr lIns="0" tIns="0" rIns="0" bIns="0" anchor="t" anchorCtr="0">
            <a:noAutofit/>
          </a:bodyPr>
          <a:lstStyle>
            <a:lvl1pPr marL="136047" indent="-136047">
              <a:lnSpc>
                <a:spcPts val="2078"/>
              </a:lnSpc>
              <a:spcBef>
                <a:spcPts val="0"/>
              </a:spcBef>
              <a:spcAft>
                <a:spcPts val="1418"/>
              </a:spcAft>
              <a:buFont typeface="Arial" pitchFamily="34" charset="0"/>
              <a:buChar char="•"/>
              <a:defRPr sz="1500">
                <a:solidFill>
                  <a:schemeClr val="tx1"/>
                </a:solidFill>
              </a:defRPr>
            </a:lvl1pPr>
            <a:lvl2pPr marL="431950" indent="0">
              <a:buNone/>
              <a:defRPr sz="1700">
                <a:solidFill>
                  <a:schemeClr val="tx1">
                    <a:tint val="75000"/>
                  </a:schemeClr>
                </a:solidFill>
              </a:defRPr>
            </a:lvl2pPr>
            <a:lvl3pPr marL="863900" indent="0">
              <a:buNone/>
              <a:defRPr sz="1500">
                <a:solidFill>
                  <a:schemeClr val="tx1">
                    <a:tint val="75000"/>
                  </a:schemeClr>
                </a:solidFill>
              </a:defRPr>
            </a:lvl3pPr>
            <a:lvl4pPr marL="1295850" indent="0">
              <a:buNone/>
              <a:defRPr sz="1300">
                <a:solidFill>
                  <a:schemeClr val="tx1">
                    <a:tint val="75000"/>
                  </a:schemeClr>
                </a:solidFill>
              </a:defRPr>
            </a:lvl4pPr>
            <a:lvl5pPr marL="1727801" indent="0">
              <a:buNone/>
              <a:defRPr sz="1300">
                <a:solidFill>
                  <a:schemeClr val="tx1">
                    <a:tint val="75000"/>
                  </a:schemeClr>
                </a:solidFill>
              </a:defRPr>
            </a:lvl5pPr>
            <a:lvl6pPr marL="2159750" indent="0">
              <a:buNone/>
              <a:defRPr sz="1300">
                <a:solidFill>
                  <a:schemeClr val="tx1">
                    <a:tint val="75000"/>
                  </a:schemeClr>
                </a:solidFill>
              </a:defRPr>
            </a:lvl6pPr>
            <a:lvl7pPr marL="2591701" indent="0">
              <a:buNone/>
              <a:defRPr sz="1300">
                <a:solidFill>
                  <a:schemeClr val="tx1">
                    <a:tint val="75000"/>
                  </a:schemeClr>
                </a:solidFill>
              </a:defRPr>
            </a:lvl7pPr>
            <a:lvl8pPr marL="3023650" indent="0">
              <a:buNone/>
              <a:defRPr sz="1300">
                <a:solidFill>
                  <a:schemeClr val="tx1">
                    <a:tint val="75000"/>
                  </a:schemeClr>
                </a:solidFill>
              </a:defRPr>
            </a:lvl8pPr>
            <a:lvl9pPr marL="3455601" indent="0">
              <a:buNone/>
              <a:defRPr sz="13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18964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brödtext, bild utfalllande">
    <p:spTree>
      <p:nvGrpSpPr>
        <p:cNvPr id="1" name=""/>
        <p:cNvGrpSpPr/>
        <p:nvPr/>
      </p:nvGrpSpPr>
      <p:grpSpPr>
        <a:xfrm>
          <a:off x="0" y="0"/>
          <a:ext cx="0" cy="0"/>
          <a:chOff x="0" y="0"/>
          <a:chExt cx="0" cy="0"/>
        </a:xfrm>
      </p:grpSpPr>
      <p:sp>
        <p:nvSpPr>
          <p:cNvPr id="10" name="Rubrik 1"/>
          <p:cNvSpPr>
            <a:spLocks noGrp="1"/>
          </p:cNvSpPr>
          <p:nvPr>
            <p:ph type="title"/>
          </p:nvPr>
        </p:nvSpPr>
        <p:spPr>
          <a:xfrm>
            <a:off x="539898" y="539742"/>
            <a:ext cx="3420000" cy="720000"/>
          </a:xfrm>
        </p:spPr>
        <p:txBody>
          <a:bodyPr lIns="0" tIns="0" rIns="0" bIns="0" anchor="t" anchorCtr="0">
            <a:noAutofit/>
          </a:bodyPr>
          <a:lstStyle>
            <a:lvl1pPr algn="l">
              <a:lnSpc>
                <a:spcPts val="2645"/>
              </a:lnSpc>
              <a:defRPr sz="2300"/>
            </a:lvl1pPr>
          </a:lstStyle>
          <a:p>
            <a:r>
              <a:rPr lang="sv-SE"/>
              <a:t>Klicka här för att ändra mall för rubrikformat</a:t>
            </a:r>
            <a:endParaRPr lang="sv-SE" dirty="0"/>
          </a:p>
        </p:txBody>
      </p:sp>
      <p:sp>
        <p:nvSpPr>
          <p:cNvPr id="11" name="Platshållare för text 2"/>
          <p:cNvSpPr>
            <a:spLocks noGrp="1"/>
          </p:cNvSpPr>
          <p:nvPr>
            <p:ph type="body" idx="10"/>
          </p:nvPr>
        </p:nvSpPr>
        <p:spPr>
          <a:xfrm>
            <a:off x="539898" y="1439856"/>
            <a:ext cx="3420000" cy="4320000"/>
          </a:xfrm>
        </p:spPr>
        <p:txBody>
          <a:bodyPr lIns="0" tIns="0" rIns="0" bIns="0" anchor="t" anchorCtr="0">
            <a:noAutofit/>
          </a:bodyPr>
          <a:lstStyle>
            <a:lvl1pPr marL="0" indent="0">
              <a:lnSpc>
                <a:spcPts val="2078"/>
              </a:lnSpc>
              <a:spcBef>
                <a:spcPts val="0"/>
              </a:spcBef>
              <a:spcAft>
                <a:spcPts val="1418"/>
              </a:spcAft>
              <a:buNone/>
              <a:defRPr sz="1500">
                <a:solidFill>
                  <a:schemeClr val="tx1"/>
                </a:solidFill>
              </a:defRPr>
            </a:lvl1pPr>
            <a:lvl2pPr marL="431950" indent="0">
              <a:buNone/>
              <a:defRPr sz="1700">
                <a:solidFill>
                  <a:schemeClr val="tx1">
                    <a:tint val="75000"/>
                  </a:schemeClr>
                </a:solidFill>
              </a:defRPr>
            </a:lvl2pPr>
            <a:lvl3pPr marL="863900" indent="0">
              <a:buNone/>
              <a:defRPr sz="1500">
                <a:solidFill>
                  <a:schemeClr val="tx1">
                    <a:tint val="75000"/>
                  </a:schemeClr>
                </a:solidFill>
              </a:defRPr>
            </a:lvl3pPr>
            <a:lvl4pPr marL="1295850" indent="0">
              <a:buNone/>
              <a:defRPr sz="1300">
                <a:solidFill>
                  <a:schemeClr val="tx1">
                    <a:tint val="75000"/>
                  </a:schemeClr>
                </a:solidFill>
              </a:defRPr>
            </a:lvl4pPr>
            <a:lvl5pPr marL="1727801" indent="0">
              <a:buNone/>
              <a:defRPr sz="1300">
                <a:solidFill>
                  <a:schemeClr val="tx1">
                    <a:tint val="75000"/>
                  </a:schemeClr>
                </a:solidFill>
              </a:defRPr>
            </a:lvl5pPr>
            <a:lvl6pPr marL="2159750" indent="0">
              <a:buNone/>
              <a:defRPr sz="1300">
                <a:solidFill>
                  <a:schemeClr val="tx1">
                    <a:tint val="75000"/>
                  </a:schemeClr>
                </a:solidFill>
              </a:defRPr>
            </a:lvl6pPr>
            <a:lvl7pPr marL="2591701" indent="0">
              <a:buNone/>
              <a:defRPr sz="1300">
                <a:solidFill>
                  <a:schemeClr val="tx1">
                    <a:tint val="75000"/>
                  </a:schemeClr>
                </a:solidFill>
              </a:defRPr>
            </a:lvl7pPr>
            <a:lvl8pPr marL="3023650" indent="0">
              <a:buNone/>
              <a:defRPr sz="1300">
                <a:solidFill>
                  <a:schemeClr val="tx1">
                    <a:tint val="75000"/>
                  </a:schemeClr>
                </a:solidFill>
              </a:defRPr>
            </a:lvl8pPr>
            <a:lvl9pPr marL="3455601" indent="0">
              <a:buNone/>
              <a:defRPr sz="1300">
                <a:solidFill>
                  <a:schemeClr val="tx1">
                    <a:tint val="75000"/>
                  </a:schemeClr>
                </a:solidFill>
              </a:defRPr>
            </a:lvl9pPr>
          </a:lstStyle>
          <a:p>
            <a:pPr lvl="0"/>
            <a:r>
              <a:rPr lang="sv-SE"/>
              <a:t>Klicka här för att ändra format på bakgrundstexten</a:t>
            </a:r>
          </a:p>
        </p:txBody>
      </p:sp>
      <p:sp>
        <p:nvSpPr>
          <p:cNvPr id="6" name="Platshållare för bild 2"/>
          <p:cNvSpPr>
            <a:spLocks noGrp="1"/>
          </p:cNvSpPr>
          <p:nvPr>
            <p:ph type="pic" idx="1"/>
          </p:nvPr>
        </p:nvSpPr>
        <p:spPr>
          <a:xfrm>
            <a:off x="4320381" y="0"/>
            <a:ext cx="4319695" cy="6264000"/>
          </a:xfrm>
        </p:spPr>
        <p:txBody>
          <a:bodyPr>
            <a:normAutofit/>
          </a:bodyPr>
          <a:lstStyle>
            <a:lvl1pPr marL="0" indent="0">
              <a:buNone/>
              <a:defRPr sz="2300"/>
            </a:lvl1pPr>
            <a:lvl2pPr marL="431950" indent="0">
              <a:buNone/>
              <a:defRPr sz="2700"/>
            </a:lvl2pPr>
            <a:lvl3pPr marL="863900" indent="0">
              <a:buNone/>
              <a:defRPr sz="2300"/>
            </a:lvl3pPr>
            <a:lvl4pPr marL="1295850" indent="0">
              <a:buNone/>
              <a:defRPr sz="1800"/>
            </a:lvl4pPr>
            <a:lvl5pPr marL="1727801" indent="0">
              <a:buNone/>
              <a:defRPr sz="1800"/>
            </a:lvl5pPr>
            <a:lvl6pPr marL="2159750" indent="0">
              <a:buNone/>
              <a:defRPr sz="1800"/>
            </a:lvl6pPr>
            <a:lvl7pPr marL="2591701" indent="0">
              <a:buNone/>
              <a:defRPr sz="1800"/>
            </a:lvl7pPr>
            <a:lvl8pPr marL="3023650" indent="0">
              <a:buNone/>
              <a:defRPr sz="1800"/>
            </a:lvl8pPr>
            <a:lvl9pPr marL="3455601" indent="0">
              <a:buNone/>
              <a:defRPr sz="1800"/>
            </a:lvl9pPr>
          </a:lstStyle>
          <a:p>
            <a:r>
              <a:rPr lang="sv-SE"/>
              <a:t>Klicka på ikonen för att lägga till en bild</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punktlista, bild utfalllande">
    <p:spTree>
      <p:nvGrpSpPr>
        <p:cNvPr id="1" name=""/>
        <p:cNvGrpSpPr/>
        <p:nvPr/>
      </p:nvGrpSpPr>
      <p:grpSpPr>
        <a:xfrm>
          <a:off x="0" y="0"/>
          <a:ext cx="0" cy="0"/>
          <a:chOff x="0" y="0"/>
          <a:chExt cx="0" cy="0"/>
        </a:xfrm>
      </p:grpSpPr>
      <p:sp>
        <p:nvSpPr>
          <p:cNvPr id="9" name="Platshållare för bild 2"/>
          <p:cNvSpPr>
            <a:spLocks noGrp="1"/>
          </p:cNvSpPr>
          <p:nvPr>
            <p:ph type="pic" idx="1"/>
          </p:nvPr>
        </p:nvSpPr>
        <p:spPr>
          <a:xfrm>
            <a:off x="4320381" y="0"/>
            <a:ext cx="4319695" cy="6264000"/>
          </a:xfrm>
        </p:spPr>
        <p:txBody>
          <a:bodyPr>
            <a:normAutofit/>
          </a:bodyPr>
          <a:lstStyle>
            <a:lvl1pPr marL="0" indent="0">
              <a:buNone/>
              <a:defRPr sz="2300"/>
            </a:lvl1pPr>
            <a:lvl2pPr marL="431950" indent="0">
              <a:buNone/>
              <a:defRPr sz="2700"/>
            </a:lvl2pPr>
            <a:lvl3pPr marL="863900" indent="0">
              <a:buNone/>
              <a:defRPr sz="2300"/>
            </a:lvl3pPr>
            <a:lvl4pPr marL="1295850" indent="0">
              <a:buNone/>
              <a:defRPr sz="1800"/>
            </a:lvl4pPr>
            <a:lvl5pPr marL="1727801" indent="0">
              <a:buNone/>
              <a:defRPr sz="1800"/>
            </a:lvl5pPr>
            <a:lvl6pPr marL="2159750" indent="0">
              <a:buNone/>
              <a:defRPr sz="1800"/>
            </a:lvl6pPr>
            <a:lvl7pPr marL="2591701" indent="0">
              <a:buNone/>
              <a:defRPr sz="1800"/>
            </a:lvl7pPr>
            <a:lvl8pPr marL="3023650" indent="0">
              <a:buNone/>
              <a:defRPr sz="1800"/>
            </a:lvl8pPr>
            <a:lvl9pPr marL="3455601" indent="0">
              <a:buNone/>
              <a:defRPr sz="1800"/>
            </a:lvl9pPr>
          </a:lstStyle>
          <a:p>
            <a:r>
              <a:rPr lang="sv-SE"/>
              <a:t>Klicka på ikonen för att lägga till en bild</a:t>
            </a:r>
            <a:endParaRPr lang="sv-SE" dirty="0"/>
          </a:p>
        </p:txBody>
      </p:sp>
      <p:sp>
        <p:nvSpPr>
          <p:cNvPr id="6" name="Platshållare för text 2"/>
          <p:cNvSpPr>
            <a:spLocks noGrp="1"/>
          </p:cNvSpPr>
          <p:nvPr>
            <p:ph type="body" idx="10"/>
          </p:nvPr>
        </p:nvSpPr>
        <p:spPr>
          <a:xfrm>
            <a:off x="539898" y="1439856"/>
            <a:ext cx="3420000" cy="4320000"/>
          </a:xfrm>
        </p:spPr>
        <p:txBody>
          <a:bodyPr lIns="0" tIns="0" rIns="0" bIns="0" anchor="t" anchorCtr="0">
            <a:noAutofit/>
          </a:bodyPr>
          <a:lstStyle>
            <a:lvl1pPr marL="136047" indent="-136047">
              <a:lnSpc>
                <a:spcPts val="2078"/>
              </a:lnSpc>
              <a:spcBef>
                <a:spcPts val="0"/>
              </a:spcBef>
              <a:spcAft>
                <a:spcPts val="1418"/>
              </a:spcAft>
              <a:buFont typeface="Arial" pitchFamily="34" charset="0"/>
              <a:buChar char="•"/>
              <a:defRPr sz="1500">
                <a:solidFill>
                  <a:schemeClr val="tx1"/>
                </a:solidFill>
              </a:defRPr>
            </a:lvl1pPr>
            <a:lvl2pPr marL="431950" indent="0">
              <a:buNone/>
              <a:defRPr sz="1700">
                <a:solidFill>
                  <a:schemeClr val="tx1">
                    <a:tint val="75000"/>
                  </a:schemeClr>
                </a:solidFill>
              </a:defRPr>
            </a:lvl2pPr>
            <a:lvl3pPr marL="863900" indent="0">
              <a:buNone/>
              <a:defRPr sz="1500">
                <a:solidFill>
                  <a:schemeClr val="tx1">
                    <a:tint val="75000"/>
                  </a:schemeClr>
                </a:solidFill>
              </a:defRPr>
            </a:lvl3pPr>
            <a:lvl4pPr marL="1295850" indent="0">
              <a:buNone/>
              <a:defRPr sz="1300">
                <a:solidFill>
                  <a:schemeClr val="tx1">
                    <a:tint val="75000"/>
                  </a:schemeClr>
                </a:solidFill>
              </a:defRPr>
            </a:lvl4pPr>
            <a:lvl5pPr marL="1727801" indent="0">
              <a:buNone/>
              <a:defRPr sz="1300">
                <a:solidFill>
                  <a:schemeClr val="tx1">
                    <a:tint val="75000"/>
                  </a:schemeClr>
                </a:solidFill>
              </a:defRPr>
            </a:lvl5pPr>
            <a:lvl6pPr marL="2159750" indent="0">
              <a:buNone/>
              <a:defRPr sz="1300">
                <a:solidFill>
                  <a:schemeClr val="tx1">
                    <a:tint val="75000"/>
                  </a:schemeClr>
                </a:solidFill>
              </a:defRPr>
            </a:lvl6pPr>
            <a:lvl7pPr marL="2591701" indent="0">
              <a:buNone/>
              <a:defRPr sz="1300">
                <a:solidFill>
                  <a:schemeClr val="tx1">
                    <a:tint val="75000"/>
                  </a:schemeClr>
                </a:solidFill>
              </a:defRPr>
            </a:lvl7pPr>
            <a:lvl8pPr marL="3023650" indent="0">
              <a:buNone/>
              <a:defRPr sz="1300">
                <a:solidFill>
                  <a:schemeClr val="tx1">
                    <a:tint val="75000"/>
                  </a:schemeClr>
                </a:solidFill>
              </a:defRPr>
            </a:lvl8pPr>
            <a:lvl9pPr marL="3455601" indent="0">
              <a:buNone/>
              <a:defRPr sz="1300">
                <a:solidFill>
                  <a:schemeClr val="tx1">
                    <a:tint val="75000"/>
                  </a:schemeClr>
                </a:solidFill>
              </a:defRPr>
            </a:lvl9pPr>
          </a:lstStyle>
          <a:p>
            <a:pPr lvl="0"/>
            <a:r>
              <a:rPr lang="sv-SE"/>
              <a:t>Klicka här för att ändra format på bakgrundstexten</a:t>
            </a:r>
          </a:p>
        </p:txBody>
      </p:sp>
      <p:sp>
        <p:nvSpPr>
          <p:cNvPr id="7" name="Rubrik 1"/>
          <p:cNvSpPr>
            <a:spLocks noGrp="1"/>
          </p:cNvSpPr>
          <p:nvPr>
            <p:ph type="title"/>
          </p:nvPr>
        </p:nvSpPr>
        <p:spPr>
          <a:xfrm>
            <a:off x="539898" y="539742"/>
            <a:ext cx="3420000" cy="720000"/>
          </a:xfrm>
        </p:spPr>
        <p:txBody>
          <a:bodyPr lIns="0" tIns="0" rIns="0" bIns="0" anchor="t" anchorCtr="0">
            <a:noAutofit/>
          </a:bodyPr>
          <a:lstStyle>
            <a:lvl1pPr algn="l">
              <a:lnSpc>
                <a:spcPts val="2645"/>
              </a:lnSpc>
              <a:defRPr sz="2300"/>
            </a:lvl1pPr>
          </a:lstStyle>
          <a:p>
            <a:r>
              <a:rPr lang="sv-SE"/>
              <a:t>Klicka här för att ändra mall för rubrikformat</a:t>
            </a:r>
            <a:endParaRPr lang="sv-SE" dirty="0"/>
          </a:p>
        </p:txBody>
      </p:sp>
    </p:spTree>
    <p:extLst>
      <p:ext uri="{BB962C8B-B14F-4D97-AF65-F5344CB8AC3E}">
        <p14:creationId xmlns:p14="http://schemas.microsoft.com/office/powerpoint/2010/main" val="189156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bild med ram">
    <p:spTree>
      <p:nvGrpSpPr>
        <p:cNvPr id="1" name=""/>
        <p:cNvGrpSpPr/>
        <p:nvPr/>
      </p:nvGrpSpPr>
      <p:grpSpPr>
        <a:xfrm>
          <a:off x="0" y="0"/>
          <a:ext cx="0" cy="0"/>
          <a:chOff x="0" y="0"/>
          <a:chExt cx="0" cy="0"/>
        </a:xfrm>
      </p:grpSpPr>
      <p:sp>
        <p:nvSpPr>
          <p:cNvPr id="2" name="Rubrik 1"/>
          <p:cNvSpPr>
            <a:spLocks noGrp="1"/>
          </p:cNvSpPr>
          <p:nvPr>
            <p:ph type="title"/>
          </p:nvPr>
        </p:nvSpPr>
        <p:spPr>
          <a:xfrm>
            <a:off x="539898" y="539742"/>
            <a:ext cx="7560000" cy="540000"/>
          </a:xfrm>
        </p:spPr>
        <p:txBody>
          <a:bodyPr lIns="0" tIns="0" rIns="0" bIns="0" anchor="t" anchorCtr="0">
            <a:noAutofit/>
          </a:bodyPr>
          <a:lstStyle>
            <a:lvl1pPr algn="ctr">
              <a:lnSpc>
                <a:spcPts val="2645"/>
              </a:lnSpc>
              <a:defRPr sz="2300"/>
            </a:lvl1pPr>
          </a:lstStyle>
          <a:p>
            <a:r>
              <a:rPr lang="sv-SE"/>
              <a:t>Klicka här för att ändra mall för rubrikformat</a:t>
            </a:r>
          </a:p>
        </p:txBody>
      </p:sp>
      <p:sp>
        <p:nvSpPr>
          <p:cNvPr id="4" name="Platshållare för bild 2"/>
          <p:cNvSpPr>
            <a:spLocks noGrp="1"/>
          </p:cNvSpPr>
          <p:nvPr>
            <p:ph type="pic" idx="1"/>
          </p:nvPr>
        </p:nvSpPr>
        <p:spPr>
          <a:xfrm>
            <a:off x="0" y="1224000"/>
            <a:ext cx="8640763" cy="5040000"/>
          </a:xfrm>
        </p:spPr>
        <p:txBody>
          <a:bodyPr>
            <a:normAutofit/>
          </a:bodyPr>
          <a:lstStyle>
            <a:lvl1pPr marL="0" indent="0">
              <a:buNone/>
              <a:defRPr sz="2300"/>
            </a:lvl1pPr>
            <a:lvl2pPr marL="431950" indent="0">
              <a:buNone/>
              <a:defRPr sz="2700"/>
            </a:lvl2pPr>
            <a:lvl3pPr marL="863900" indent="0">
              <a:buNone/>
              <a:defRPr sz="2300"/>
            </a:lvl3pPr>
            <a:lvl4pPr marL="1295850" indent="0">
              <a:buNone/>
              <a:defRPr sz="1800"/>
            </a:lvl4pPr>
            <a:lvl5pPr marL="1727801" indent="0">
              <a:buNone/>
              <a:defRPr sz="1800"/>
            </a:lvl5pPr>
            <a:lvl6pPr marL="2159750" indent="0">
              <a:buNone/>
              <a:defRPr sz="1800"/>
            </a:lvl6pPr>
            <a:lvl7pPr marL="2591701" indent="0">
              <a:buNone/>
              <a:defRPr sz="1800"/>
            </a:lvl7pPr>
            <a:lvl8pPr marL="3023650" indent="0">
              <a:buNone/>
              <a:defRPr sz="1800"/>
            </a:lvl8pPr>
            <a:lvl9pPr marL="3455601" indent="0">
              <a:buNone/>
              <a:defRPr sz="1800"/>
            </a:lvl9pPr>
          </a:lstStyle>
          <a:p>
            <a:r>
              <a:rPr lang="sv-SE"/>
              <a:t>Klicka på ikonen för att lägga till en bild</a:t>
            </a:r>
            <a:endParaRPr lang="sv-SE" dirty="0"/>
          </a:p>
        </p:txBody>
      </p:sp>
    </p:spTree>
    <p:extLst>
      <p:ext uri="{BB962C8B-B14F-4D97-AF65-F5344CB8AC3E}">
        <p14:creationId xmlns:p14="http://schemas.microsoft.com/office/powerpoint/2010/main" val="372999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tfallande helbild">
    <p:spTree>
      <p:nvGrpSpPr>
        <p:cNvPr id="1" name=""/>
        <p:cNvGrpSpPr/>
        <p:nvPr/>
      </p:nvGrpSpPr>
      <p:grpSpPr>
        <a:xfrm>
          <a:off x="0" y="0"/>
          <a:ext cx="0" cy="0"/>
          <a:chOff x="0" y="0"/>
          <a:chExt cx="0" cy="0"/>
        </a:xfrm>
      </p:grpSpPr>
      <p:sp>
        <p:nvSpPr>
          <p:cNvPr id="9" name="Platshållare för bild 2"/>
          <p:cNvSpPr>
            <a:spLocks noGrp="1"/>
          </p:cNvSpPr>
          <p:nvPr>
            <p:ph type="pic" idx="1"/>
          </p:nvPr>
        </p:nvSpPr>
        <p:spPr>
          <a:xfrm>
            <a:off x="0" y="0"/>
            <a:ext cx="8640763" cy="6264000"/>
          </a:xfrm>
        </p:spPr>
        <p:txBody>
          <a:bodyPr>
            <a:normAutofit/>
          </a:bodyPr>
          <a:lstStyle>
            <a:lvl1pPr marL="0" indent="0">
              <a:buNone/>
              <a:defRPr sz="2300"/>
            </a:lvl1pPr>
            <a:lvl2pPr marL="431950" indent="0">
              <a:buNone/>
              <a:defRPr sz="2700"/>
            </a:lvl2pPr>
            <a:lvl3pPr marL="863900" indent="0">
              <a:buNone/>
              <a:defRPr sz="2300"/>
            </a:lvl3pPr>
            <a:lvl4pPr marL="1295850" indent="0">
              <a:buNone/>
              <a:defRPr sz="1800"/>
            </a:lvl4pPr>
            <a:lvl5pPr marL="1727801" indent="0">
              <a:buNone/>
              <a:defRPr sz="1800"/>
            </a:lvl5pPr>
            <a:lvl6pPr marL="2159750" indent="0">
              <a:buNone/>
              <a:defRPr sz="1800"/>
            </a:lvl6pPr>
            <a:lvl7pPr marL="2591701" indent="0">
              <a:buNone/>
              <a:defRPr sz="1800"/>
            </a:lvl7pPr>
            <a:lvl8pPr marL="3023650" indent="0">
              <a:buNone/>
              <a:defRPr sz="1800"/>
            </a:lvl8pPr>
            <a:lvl9pPr marL="3455601" indent="0">
              <a:buNone/>
              <a:defRPr sz="1800"/>
            </a:lvl9pPr>
          </a:lstStyle>
          <a:p>
            <a:r>
              <a:rPr lang="sv-SE"/>
              <a:t>Klicka på ikonen för att lägga till en bild</a:t>
            </a:r>
            <a:endParaRPr lang="sv-SE" dirty="0"/>
          </a:p>
        </p:txBody>
      </p:sp>
    </p:spTree>
    <p:extLst>
      <p:ext uri="{BB962C8B-B14F-4D97-AF65-F5344CB8AC3E}">
        <p14:creationId xmlns:p14="http://schemas.microsoft.com/office/powerpoint/2010/main" val="3364827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58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ut - Rubrik, logo">
    <p:spTree>
      <p:nvGrpSpPr>
        <p:cNvPr id="1" name=""/>
        <p:cNvGrpSpPr/>
        <p:nvPr/>
      </p:nvGrpSpPr>
      <p:grpSpPr>
        <a:xfrm>
          <a:off x="0" y="0"/>
          <a:ext cx="0" cy="0"/>
          <a:chOff x="0" y="0"/>
          <a:chExt cx="0" cy="0"/>
        </a:xfrm>
      </p:grpSpPr>
      <p:sp>
        <p:nvSpPr>
          <p:cNvPr id="2" name="Rubrik 1"/>
          <p:cNvSpPr>
            <a:spLocks noGrp="1"/>
          </p:cNvSpPr>
          <p:nvPr>
            <p:ph type="title"/>
          </p:nvPr>
        </p:nvSpPr>
        <p:spPr>
          <a:xfrm>
            <a:off x="720881" y="1799903"/>
            <a:ext cx="7200000" cy="540000"/>
          </a:xfrm>
        </p:spPr>
        <p:txBody>
          <a:bodyPr lIns="0" tIns="0" rIns="0" bIns="0" anchor="t" anchorCtr="0">
            <a:noAutofit/>
          </a:bodyPr>
          <a:lstStyle>
            <a:lvl1pPr algn="ctr">
              <a:lnSpc>
                <a:spcPts val="2645"/>
              </a:lnSpc>
              <a:defRPr sz="2300"/>
            </a:lvl1pPr>
          </a:lstStyle>
          <a:p>
            <a:r>
              <a:rPr lang="sv-SE"/>
              <a:t>Klicka här för att ändra mall för rubrikformat</a:t>
            </a:r>
          </a:p>
        </p:txBody>
      </p:sp>
      <p:pic>
        <p:nvPicPr>
          <p:cNvPr id="4" name="Bildobjekt 3"/>
          <p:cNvPicPr>
            <a:picLocks noChangeAspect="1"/>
          </p:cNvPicPr>
          <p:nvPr userDrawn="1"/>
        </p:nvPicPr>
        <p:blipFill rotWithShape="1">
          <a:blip r:embed="rId2">
            <a:extLst>
              <a:ext uri="{28A0092B-C50C-407E-A947-70E740481C1C}">
                <a14:useLocalDpi xmlns:a14="http://schemas.microsoft.com/office/drawing/2010/main" val="0"/>
              </a:ext>
            </a:extLst>
          </a:blip>
          <a:srcRect l="10692" t="6161" r="24450" b="70228"/>
          <a:stretch/>
        </p:blipFill>
        <p:spPr>
          <a:xfrm>
            <a:off x="3024000" y="3600000"/>
            <a:ext cx="2592000" cy="1335273"/>
          </a:xfrm>
          <a:prstGeom prst="rect">
            <a:avLst/>
          </a:prstGeom>
        </p:spPr>
      </p:pic>
    </p:spTree>
    <p:extLst>
      <p:ext uri="{BB962C8B-B14F-4D97-AF65-F5344CB8AC3E}">
        <p14:creationId xmlns:p14="http://schemas.microsoft.com/office/powerpoint/2010/main" val="64296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df"/><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32039" y="259508"/>
            <a:ext cx="7776687" cy="1080028"/>
          </a:xfrm>
          <a:prstGeom prst="rect">
            <a:avLst/>
          </a:prstGeom>
        </p:spPr>
        <p:txBody>
          <a:bodyPr vert="horz" lIns="86390" tIns="43195" rIns="86390" bIns="43195" rtlCol="0" anchor="ctr">
            <a:normAutofit/>
          </a:bodyPr>
          <a:lstStyle/>
          <a:p>
            <a:r>
              <a:rPr lang="sv-SE" dirty="0"/>
              <a:t>Klicka här för att ändra format</a:t>
            </a:r>
          </a:p>
        </p:txBody>
      </p:sp>
      <p:sp>
        <p:nvSpPr>
          <p:cNvPr id="3" name="Platshållare för text 2"/>
          <p:cNvSpPr>
            <a:spLocks noGrp="1"/>
          </p:cNvSpPr>
          <p:nvPr>
            <p:ph type="body" idx="1"/>
          </p:nvPr>
        </p:nvSpPr>
        <p:spPr>
          <a:xfrm>
            <a:off x="432039" y="1512042"/>
            <a:ext cx="7776687" cy="4276616"/>
          </a:xfrm>
          <a:prstGeom prst="rect">
            <a:avLst/>
          </a:prstGeom>
        </p:spPr>
        <p:txBody>
          <a:bodyPr vert="horz" lIns="86390" tIns="43195" rIns="86390" bIns="43195"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Bildobjekt 3"/>
          <p:cNvPicPr preferRelativeResize="0">
            <a:picLocks/>
          </p:cNvPicPr>
          <p:nvPr userDrawn="1"/>
        </p:nvPicPr>
        <mc:AlternateContent xmlns:mc="http://schemas.openxmlformats.org/markup-compatibility/2006">
          <mc:Choice xmlns="" xmlns:mv="urn:schemas-microsoft-com:mac:vml" xmlns:ma="http://schemas.microsoft.com/office/mac/drawingml/2008/main" Requires="ma">
            <p:blipFill>
              <a:blip r:embed="rId13"/>
              <a:stretch>
                <a:fillRect/>
              </a:stretch>
            </p:blipFill>
          </mc:Choice>
          <mc:Fallback>
            <p:blipFill>
              <a:blip r:embed="rId14"/>
              <a:stretch>
                <a:fillRect/>
              </a:stretch>
            </p:blipFill>
          </mc:Fallback>
        </mc:AlternateContent>
        <p:spPr>
          <a:xfrm>
            <a:off x="1" y="6264000"/>
            <a:ext cx="8639390" cy="21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60" r:id="rId5"/>
    <p:sldLayoutId id="2147483665" r:id="rId6"/>
    <p:sldLayoutId id="2147483663" r:id="rId7"/>
    <p:sldLayoutId id="2147483667" r:id="rId8"/>
    <p:sldLayoutId id="2147483666" r:id="rId9"/>
  </p:sldLayoutIdLst>
  <p:txStyles>
    <p:titleStyle>
      <a:lvl1pPr algn="ctr" defTabSz="431950" rtl="0" eaLnBrk="1" latinLnBrk="0" hangingPunct="1">
        <a:spcBef>
          <a:spcPct val="0"/>
        </a:spcBef>
        <a:buNone/>
        <a:defRPr sz="4200" kern="1200">
          <a:solidFill>
            <a:schemeClr val="tx1"/>
          </a:solidFill>
          <a:latin typeface="+mj-lt"/>
          <a:ea typeface="+mj-ea"/>
          <a:cs typeface="+mj-cs"/>
        </a:defRPr>
      </a:lvl1pPr>
    </p:titleStyle>
    <p:bodyStyle>
      <a:lvl1pPr marL="323963" indent="-323963" algn="l" defTabSz="431950" rtl="0" eaLnBrk="1" latinLnBrk="0" hangingPunct="1">
        <a:spcBef>
          <a:spcPct val="20000"/>
        </a:spcBef>
        <a:buFont typeface="Arial"/>
        <a:buChar char="•"/>
        <a:defRPr sz="3000" kern="1200">
          <a:solidFill>
            <a:schemeClr val="tx1"/>
          </a:solidFill>
          <a:latin typeface="+mn-lt"/>
          <a:ea typeface="+mn-ea"/>
          <a:cs typeface="+mn-cs"/>
        </a:defRPr>
      </a:lvl1pPr>
      <a:lvl2pPr marL="701919" indent="-269969" algn="l" defTabSz="431950" rtl="0" eaLnBrk="1" latinLnBrk="0" hangingPunct="1">
        <a:spcBef>
          <a:spcPct val="20000"/>
        </a:spcBef>
        <a:buFont typeface="Arial"/>
        <a:buChar char="–"/>
        <a:defRPr sz="2700" kern="1200">
          <a:solidFill>
            <a:schemeClr val="tx1"/>
          </a:solidFill>
          <a:latin typeface="+mn-lt"/>
          <a:ea typeface="+mn-ea"/>
          <a:cs typeface="+mn-cs"/>
        </a:defRPr>
      </a:lvl2pPr>
      <a:lvl3pPr marL="1079875" indent="-215975" algn="l" defTabSz="431950" rtl="0" eaLnBrk="1" latinLnBrk="0" hangingPunct="1">
        <a:spcBef>
          <a:spcPct val="20000"/>
        </a:spcBef>
        <a:buFont typeface="Arial"/>
        <a:buChar char="•"/>
        <a:defRPr sz="2300" kern="1200">
          <a:solidFill>
            <a:schemeClr val="tx1"/>
          </a:solidFill>
          <a:latin typeface="+mn-lt"/>
          <a:ea typeface="+mn-ea"/>
          <a:cs typeface="+mn-cs"/>
        </a:defRPr>
      </a:lvl3pPr>
      <a:lvl4pPr marL="1511826" indent="-215975" algn="l" defTabSz="431950" rtl="0" eaLnBrk="1" latinLnBrk="0" hangingPunct="1">
        <a:spcBef>
          <a:spcPct val="20000"/>
        </a:spcBef>
        <a:buFont typeface="Arial"/>
        <a:buChar char="–"/>
        <a:defRPr sz="1800" kern="1200">
          <a:solidFill>
            <a:schemeClr val="tx1"/>
          </a:solidFill>
          <a:latin typeface="+mn-lt"/>
          <a:ea typeface="+mn-ea"/>
          <a:cs typeface="+mn-cs"/>
        </a:defRPr>
      </a:lvl4pPr>
      <a:lvl5pPr marL="1943775" indent="-215975" algn="l" defTabSz="431950" rtl="0" eaLnBrk="1" latinLnBrk="0" hangingPunct="1">
        <a:spcBef>
          <a:spcPct val="20000"/>
        </a:spcBef>
        <a:buFont typeface="Arial"/>
        <a:buChar char="»"/>
        <a:defRPr sz="1800" kern="1200">
          <a:solidFill>
            <a:schemeClr val="tx1"/>
          </a:solidFill>
          <a:latin typeface="+mn-lt"/>
          <a:ea typeface="+mn-ea"/>
          <a:cs typeface="+mn-cs"/>
        </a:defRPr>
      </a:lvl5pPr>
      <a:lvl6pPr marL="2375725" indent="-215975" algn="l" defTabSz="431950" rtl="0" eaLnBrk="1" latinLnBrk="0" hangingPunct="1">
        <a:spcBef>
          <a:spcPct val="20000"/>
        </a:spcBef>
        <a:buFont typeface="Arial"/>
        <a:buChar char="•"/>
        <a:defRPr sz="1800" kern="1200">
          <a:solidFill>
            <a:schemeClr val="tx1"/>
          </a:solidFill>
          <a:latin typeface="+mn-lt"/>
          <a:ea typeface="+mn-ea"/>
          <a:cs typeface="+mn-cs"/>
        </a:defRPr>
      </a:lvl6pPr>
      <a:lvl7pPr marL="2807676" indent="-215975" algn="l" defTabSz="431950" rtl="0" eaLnBrk="1" latinLnBrk="0" hangingPunct="1">
        <a:spcBef>
          <a:spcPct val="20000"/>
        </a:spcBef>
        <a:buFont typeface="Arial"/>
        <a:buChar char="•"/>
        <a:defRPr sz="1800" kern="1200">
          <a:solidFill>
            <a:schemeClr val="tx1"/>
          </a:solidFill>
          <a:latin typeface="+mn-lt"/>
          <a:ea typeface="+mn-ea"/>
          <a:cs typeface="+mn-cs"/>
        </a:defRPr>
      </a:lvl7pPr>
      <a:lvl8pPr marL="3239625" indent="-215975" algn="l" defTabSz="431950" rtl="0" eaLnBrk="1" latinLnBrk="0" hangingPunct="1">
        <a:spcBef>
          <a:spcPct val="20000"/>
        </a:spcBef>
        <a:buFont typeface="Arial"/>
        <a:buChar char="•"/>
        <a:defRPr sz="1800" kern="1200">
          <a:solidFill>
            <a:schemeClr val="tx1"/>
          </a:solidFill>
          <a:latin typeface="+mn-lt"/>
          <a:ea typeface="+mn-ea"/>
          <a:cs typeface="+mn-cs"/>
        </a:defRPr>
      </a:lvl8pPr>
      <a:lvl9pPr marL="3671576" indent="-215975" algn="l" defTabSz="43195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sv-SE"/>
      </a:defPPr>
      <a:lvl1pPr marL="0" algn="l" defTabSz="431950" rtl="0" eaLnBrk="1" latinLnBrk="0" hangingPunct="1">
        <a:defRPr sz="1700" kern="1200">
          <a:solidFill>
            <a:schemeClr val="tx1"/>
          </a:solidFill>
          <a:latin typeface="+mn-lt"/>
          <a:ea typeface="+mn-ea"/>
          <a:cs typeface="+mn-cs"/>
        </a:defRPr>
      </a:lvl1pPr>
      <a:lvl2pPr marL="431950" algn="l" defTabSz="431950" rtl="0" eaLnBrk="1" latinLnBrk="0" hangingPunct="1">
        <a:defRPr sz="1700" kern="1200">
          <a:solidFill>
            <a:schemeClr val="tx1"/>
          </a:solidFill>
          <a:latin typeface="+mn-lt"/>
          <a:ea typeface="+mn-ea"/>
          <a:cs typeface="+mn-cs"/>
        </a:defRPr>
      </a:lvl2pPr>
      <a:lvl3pPr marL="863900" algn="l" defTabSz="431950" rtl="0" eaLnBrk="1" latinLnBrk="0" hangingPunct="1">
        <a:defRPr sz="1700" kern="1200">
          <a:solidFill>
            <a:schemeClr val="tx1"/>
          </a:solidFill>
          <a:latin typeface="+mn-lt"/>
          <a:ea typeface="+mn-ea"/>
          <a:cs typeface="+mn-cs"/>
        </a:defRPr>
      </a:lvl3pPr>
      <a:lvl4pPr marL="1295850" algn="l" defTabSz="431950" rtl="0" eaLnBrk="1" latinLnBrk="0" hangingPunct="1">
        <a:defRPr sz="1700" kern="1200">
          <a:solidFill>
            <a:schemeClr val="tx1"/>
          </a:solidFill>
          <a:latin typeface="+mn-lt"/>
          <a:ea typeface="+mn-ea"/>
          <a:cs typeface="+mn-cs"/>
        </a:defRPr>
      </a:lvl4pPr>
      <a:lvl5pPr marL="1727801" algn="l" defTabSz="431950" rtl="0" eaLnBrk="1" latinLnBrk="0" hangingPunct="1">
        <a:defRPr sz="1700" kern="1200">
          <a:solidFill>
            <a:schemeClr val="tx1"/>
          </a:solidFill>
          <a:latin typeface="+mn-lt"/>
          <a:ea typeface="+mn-ea"/>
          <a:cs typeface="+mn-cs"/>
        </a:defRPr>
      </a:lvl5pPr>
      <a:lvl6pPr marL="2159750" algn="l" defTabSz="431950" rtl="0" eaLnBrk="1" latinLnBrk="0" hangingPunct="1">
        <a:defRPr sz="1700" kern="1200">
          <a:solidFill>
            <a:schemeClr val="tx1"/>
          </a:solidFill>
          <a:latin typeface="+mn-lt"/>
          <a:ea typeface="+mn-ea"/>
          <a:cs typeface="+mn-cs"/>
        </a:defRPr>
      </a:lvl6pPr>
      <a:lvl7pPr marL="2591701" algn="l" defTabSz="431950" rtl="0" eaLnBrk="1" latinLnBrk="0" hangingPunct="1">
        <a:defRPr sz="1700" kern="1200">
          <a:solidFill>
            <a:schemeClr val="tx1"/>
          </a:solidFill>
          <a:latin typeface="+mn-lt"/>
          <a:ea typeface="+mn-ea"/>
          <a:cs typeface="+mn-cs"/>
        </a:defRPr>
      </a:lvl7pPr>
      <a:lvl8pPr marL="3023650" algn="l" defTabSz="431950" rtl="0" eaLnBrk="1" latinLnBrk="0" hangingPunct="1">
        <a:defRPr sz="1700" kern="1200">
          <a:solidFill>
            <a:schemeClr val="tx1"/>
          </a:solidFill>
          <a:latin typeface="+mn-lt"/>
          <a:ea typeface="+mn-ea"/>
          <a:cs typeface="+mn-cs"/>
        </a:defRPr>
      </a:lvl8pPr>
      <a:lvl9pPr marL="3455601" algn="l" defTabSz="43195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hyperlink" Target="https://www.lansstyrelsen.se/skane/natur-och-landsbygd/livsmedel/livsmedelsproduktion.html"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7.jp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791989" y="1727919"/>
            <a:ext cx="7200000" cy="720000"/>
          </a:xfrm>
        </p:spPr>
        <p:txBody>
          <a:bodyPr/>
          <a:lstStyle/>
          <a:p>
            <a:r>
              <a:rPr lang="sv-SE" sz="6000" dirty="0">
                <a:solidFill>
                  <a:prstClr val="black"/>
                </a:solidFill>
                <a:latin typeface="Calibri Light" panose="020F0302020204030204"/>
              </a:rPr>
              <a:t>Primärproduktion</a:t>
            </a:r>
            <a:endParaRPr lang="sv-SE" dirty="0"/>
          </a:p>
        </p:txBody>
      </p:sp>
      <p:sp>
        <p:nvSpPr>
          <p:cNvPr id="5" name="Underrubrik 4"/>
          <p:cNvSpPr>
            <a:spLocks noGrp="1"/>
          </p:cNvSpPr>
          <p:nvPr>
            <p:ph type="subTitle" idx="1"/>
          </p:nvPr>
        </p:nvSpPr>
        <p:spPr>
          <a:xfrm>
            <a:off x="791989" y="2520111"/>
            <a:ext cx="7200000" cy="1800000"/>
          </a:xfrm>
        </p:spPr>
        <p:txBody>
          <a:bodyPr/>
          <a:lstStyle/>
          <a:p>
            <a:r>
              <a:rPr lang="sv-SE" i="1" dirty="0"/>
              <a:t>- Länsstyrelsens tillsyn av primärproducenter</a:t>
            </a:r>
          </a:p>
          <a:p>
            <a:endParaRPr lang="sv-SE" dirty="0"/>
          </a:p>
        </p:txBody>
      </p:sp>
      <p:pic>
        <p:nvPicPr>
          <p:cNvPr id="2" name="Bildobjekt 1">
            <a:extLst>
              <a:ext uri="{FF2B5EF4-FFF2-40B4-BE49-F238E27FC236}">
                <a16:creationId xmlns:a16="http://schemas.microsoft.com/office/drawing/2014/main" id="{19A00890-B36B-484E-8320-825AFB306740}"/>
              </a:ext>
            </a:extLst>
          </p:cNvPr>
          <p:cNvPicPr>
            <a:picLocks noChangeAspect="1"/>
          </p:cNvPicPr>
          <p:nvPr/>
        </p:nvPicPr>
        <p:blipFill>
          <a:blip r:embed="rId3"/>
          <a:stretch>
            <a:fillRect/>
          </a:stretch>
        </p:blipFill>
        <p:spPr>
          <a:xfrm>
            <a:off x="6192425" y="3224194"/>
            <a:ext cx="1799564" cy="2299443"/>
          </a:xfrm>
          <a:prstGeom prst="rect">
            <a:avLst/>
          </a:prstGeom>
        </p:spPr>
      </p:pic>
      <p:sp>
        <p:nvSpPr>
          <p:cNvPr id="3" name="Rektangel 2">
            <a:extLst>
              <a:ext uri="{FF2B5EF4-FFF2-40B4-BE49-F238E27FC236}">
                <a16:creationId xmlns:a16="http://schemas.microsoft.com/office/drawing/2014/main" id="{8D617D13-C8B2-4796-AC44-4922B6E52E53}"/>
              </a:ext>
            </a:extLst>
          </p:cNvPr>
          <p:cNvSpPr/>
          <p:nvPr/>
        </p:nvSpPr>
        <p:spPr>
          <a:xfrm>
            <a:off x="5761743" y="5616351"/>
            <a:ext cx="2526654" cy="369332"/>
          </a:xfrm>
          <a:prstGeom prst="rect">
            <a:avLst/>
          </a:prstGeom>
        </p:spPr>
        <p:txBody>
          <a:bodyPr wrap="none">
            <a:spAutoFit/>
          </a:bodyPr>
          <a:lstStyle/>
          <a:p>
            <a:r>
              <a:rPr lang="sv-SE" sz="1800" i="1" dirty="0">
                <a:latin typeface="Segoe Script" panose="030B0504020000000003" pitchFamily="66" charset="0"/>
                <a:ea typeface="FangSong" panose="020B0503020204020204" pitchFamily="49" charset="-122"/>
              </a:rPr>
              <a:t>Caroline Grappson</a:t>
            </a:r>
          </a:p>
        </p:txBody>
      </p:sp>
    </p:spTree>
    <p:extLst>
      <p:ext uri="{BB962C8B-B14F-4D97-AF65-F5344CB8AC3E}">
        <p14:creationId xmlns:p14="http://schemas.microsoft.com/office/powerpoint/2010/main" val="180266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6BD137C-A2E2-4D79-8E58-D012D6979D83}"/>
              </a:ext>
            </a:extLst>
          </p:cNvPr>
          <p:cNvPicPr>
            <a:picLocks noChangeAspect="1"/>
          </p:cNvPicPr>
          <p:nvPr/>
        </p:nvPicPr>
        <p:blipFill>
          <a:blip r:embed="rId2"/>
          <a:stretch>
            <a:fillRect/>
          </a:stretch>
        </p:blipFill>
        <p:spPr>
          <a:xfrm>
            <a:off x="2665173" y="1944574"/>
            <a:ext cx="3310415" cy="25910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7255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C49DF42-8542-4D86-8F69-976A2688C915}"/>
              </a:ext>
            </a:extLst>
          </p:cNvPr>
          <p:cNvPicPr>
            <a:picLocks noChangeAspect="1"/>
          </p:cNvPicPr>
          <p:nvPr/>
        </p:nvPicPr>
        <p:blipFill>
          <a:blip r:embed="rId2"/>
          <a:stretch>
            <a:fillRect/>
          </a:stretch>
        </p:blipFill>
        <p:spPr>
          <a:xfrm>
            <a:off x="2250609" y="1688520"/>
            <a:ext cx="4139543" cy="3103133"/>
          </a:xfrm>
          <a:prstGeom prst="rect">
            <a:avLst/>
          </a:prstGeom>
        </p:spPr>
      </p:pic>
      <p:pic>
        <p:nvPicPr>
          <p:cNvPr id="3" name="Bildobjekt 2">
            <a:extLst>
              <a:ext uri="{FF2B5EF4-FFF2-40B4-BE49-F238E27FC236}">
                <a16:creationId xmlns:a16="http://schemas.microsoft.com/office/drawing/2014/main" id="{68F3C3E8-C334-4DB8-9B47-E7A968BCEEF9}"/>
              </a:ext>
            </a:extLst>
          </p:cNvPr>
          <p:cNvPicPr>
            <a:picLocks noChangeAspect="1"/>
          </p:cNvPicPr>
          <p:nvPr/>
        </p:nvPicPr>
        <p:blipFill>
          <a:blip r:embed="rId3"/>
          <a:stretch>
            <a:fillRect/>
          </a:stretch>
        </p:blipFill>
        <p:spPr>
          <a:xfrm>
            <a:off x="720381" y="498941"/>
            <a:ext cx="7200000" cy="5334462"/>
          </a:xfrm>
          <a:prstGeom prst="rect">
            <a:avLst/>
          </a:prstGeom>
          <a:ln w="28575" cmpd="sng">
            <a:solidFill>
              <a:srgbClr val="FFFF00"/>
            </a:solidFill>
          </a:ln>
        </p:spPr>
      </p:pic>
    </p:spTree>
    <p:extLst>
      <p:ext uri="{BB962C8B-B14F-4D97-AF65-F5344CB8AC3E}">
        <p14:creationId xmlns:p14="http://schemas.microsoft.com/office/powerpoint/2010/main" val="399611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2959947" y="675692"/>
            <a:ext cx="4968552" cy="684738"/>
          </a:xfrm>
        </p:spPr>
        <p:txBody>
          <a:bodyPr/>
          <a:lstStyle/>
          <a:p>
            <a:r>
              <a:rPr lang="sv-SE" sz="3600" dirty="0"/>
              <a:t>Vi kommer att prata om</a:t>
            </a:r>
          </a:p>
        </p:txBody>
      </p:sp>
      <p:sp>
        <p:nvSpPr>
          <p:cNvPr id="5" name="Platshållare för text 4"/>
          <p:cNvSpPr>
            <a:spLocks noGrp="1"/>
          </p:cNvSpPr>
          <p:nvPr>
            <p:ph type="body" idx="10"/>
          </p:nvPr>
        </p:nvSpPr>
        <p:spPr>
          <a:xfrm>
            <a:off x="2994460" y="1511895"/>
            <a:ext cx="5760000" cy="2979895"/>
          </a:xfrm>
        </p:spPr>
        <p:txBody>
          <a:bodyPr/>
          <a:lstStyle/>
          <a:p>
            <a:pPr marL="457200" indent="-457200">
              <a:buFont typeface="+mj-lt"/>
              <a:buAutoNum type="arabicPeriod"/>
            </a:pPr>
            <a:r>
              <a:rPr lang="sv-SE" sz="2400" dirty="0"/>
              <a:t>Vad är primärproduktion</a:t>
            </a:r>
          </a:p>
          <a:p>
            <a:pPr marL="457200" indent="-457200">
              <a:buFont typeface="+mj-lt"/>
              <a:buAutoNum type="arabicPeriod"/>
            </a:pPr>
            <a:r>
              <a:rPr lang="sv-SE" sz="2400" dirty="0"/>
              <a:t>Vilka anläggningar ska registreras</a:t>
            </a:r>
          </a:p>
          <a:p>
            <a:pPr marL="457200" indent="-457200">
              <a:buFont typeface="+mj-lt"/>
              <a:buAutoNum type="arabicPeriod"/>
            </a:pPr>
            <a:r>
              <a:rPr lang="sv-SE" sz="2400" dirty="0"/>
              <a:t>Vilka anläggningar blir kontrollerade</a:t>
            </a:r>
          </a:p>
          <a:p>
            <a:pPr marL="457200" indent="-457200">
              <a:buFont typeface="+mj-lt"/>
              <a:buAutoNum type="arabicPeriod"/>
            </a:pPr>
            <a:r>
              <a:rPr lang="sv-SE" sz="2400" dirty="0"/>
              <a:t>Hur går en kontroll till</a:t>
            </a:r>
          </a:p>
          <a:p>
            <a:pPr marL="457200" indent="-457200">
              <a:buFont typeface="+mj-lt"/>
              <a:buAutoNum type="arabicPeriod"/>
            </a:pPr>
            <a:r>
              <a:rPr lang="sv-SE" sz="2400" dirty="0"/>
              <a:t>Frågor</a:t>
            </a:r>
          </a:p>
          <a:p>
            <a:endParaRPr lang="sv-SE" dirty="0"/>
          </a:p>
        </p:txBody>
      </p:sp>
      <p:pic>
        <p:nvPicPr>
          <p:cNvPr id="2" name="Bildobjekt 1">
            <a:extLst>
              <a:ext uri="{FF2B5EF4-FFF2-40B4-BE49-F238E27FC236}">
                <a16:creationId xmlns:a16="http://schemas.microsoft.com/office/drawing/2014/main" id="{52C37232-9BA3-471B-9AD2-DA5534DEC123}"/>
              </a:ext>
            </a:extLst>
          </p:cNvPr>
          <p:cNvPicPr>
            <a:picLocks noChangeAspect="1"/>
          </p:cNvPicPr>
          <p:nvPr/>
        </p:nvPicPr>
        <p:blipFill>
          <a:blip r:embed="rId3"/>
          <a:stretch>
            <a:fillRect/>
          </a:stretch>
        </p:blipFill>
        <p:spPr>
          <a:xfrm>
            <a:off x="0" y="-1"/>
            <a:ext cx="2800817" cy="6264423"/>
          </a:xfrm>
          <a:prstGeom prst="rect">
            <a:avLst/>
          </a:prstGeom>
        </p:spPr>
      </p:pic>
    </p:spTree>
    <p:extLst>
      <p:ext uri="{BB962C8B-B14F-4D97-AF65-F5344CB8AC3E}">
        <p14:creationId xmlns:p14="http://schemas.microsoft.com/office/powerpoint/2010/main" val="418023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838F20-61F9-45E3-83FA-A3BD9BC921AE}"/>
              </a:ext>
            </a:extLst>
          </p:cNvPr>
          <p:cNvSpPr>
            <a:spLocks noGrp="1"/>
          </p:cNvSpPr>
          <p:nvPr>
            <p:ph type="title"/>
          </p:nvPr>
        </p:nvSpPr>
        <p:spPr/>
        <p:txBody>
          <a:bodyPr/>
          <a:lstStyle/>
          <a:p>
            <a:r>
              <a:rPr lang="sv-SE" sz="3600" dirty="0"/>
              <a:t>Vad är primärproduktion</a:t>
            </a:r>
          </a:p>
        </p:txBody>
      </p:sp>
      <p:sp>
        <p:nvSpPr>
          <p:cNvPr id="3" name="Platshållare för text 2">
            <a:extLst>
              <a:ext uri="{FF2B5EF4-FFF2-40B4-BE49-F238E27FC236}">
                <a16:creationId xmlns:a16="http://schemas.microsoft.com/office/drawing/2014/main" id="{198E6D04-BFBD-4D1A-AE29-9ED51BED48A2}"/>
              </a:ext>
            </a:extLst>
          </p:cNvPr>
          <p:cNvSpPr>
            <a:spLocks noGrp="1"/>
          </p:cNvSpPr>
          <p:nvPr>
            <p:ph type="body" idx="10"/>
          </p:nvPr>
        </p:nvSpPr>
        <p:spPr>
          <a:xfrm>
            <a:off x="679533" y="2971814"/>
            <a:ext cx="4896592" cy="2700333"/>
          </a:xfrm>
        </p:spPr>
        <p:txBody>
          <a:bodyPr/>
          <a:lstStyle/>
          <a:p>
            <a:r>
              <a:rPr lang="sv-SE" b="1" dirty="0"/>
              <a:t>Livsmedelsföretag: </a:t>
            </a:r>
            <a:r>
              <a:rPr lang="sv-SE" dirty="0"/>
              <a:t>varje privat eller offentligt företag som med eller utan vinstsyfte bedriver någon av de verksamheter som hänger samman med alla stadier i produktions-, bearbetnings-, och distributionskedjan av livsmedel. .</a:t>
            </a:r>
          </a:p>
          <a:p>
            <a:r>
              <a:rPr lang="sv-SE" b="1" dirty="0"/>
              <a:t>Foderföretag:</a:t>
            </a:r>
            <a:r>
              <a:rPr lang="sv-SE" dirty="0"/>
              <a:t> Foderföretagare är alla som i sin verksamhet med eller utan vinstsyfte bedriver produktion, framställning, bearbetning, lagring, transport eller distribution av foder och producenter som producerar eller lagrar foder för utfodring av livsmedelsproducerande djur på sin egen jordbruksanläggning. </a:t>
            </a:r>
          </a:p>
          <a:p>
            <a:endParaRPr lang="sv-SE" dirty="0"/>
          </a:p>
        </p:txBody>
      </p:sp>
      <p:pic>
        <p:nvPicPr>
          <p:cNvPr id="4" name="Bildobjekt 3">
            <a:extLst>
              <a:ext uri="{FF2B5EF4-FFF2-40B4-BE49-F238E27FC236}">
                <a16:creationId xmlns:a16="http://schemas.microsoft.com/office/drawing/2014/main" id="{3FE78FE2-294A-4820-B8C6-789D843D21F0}"/>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
                    </a14:imgEffect>
                  </a14:imgLayer>
                </a14:imgProps>
              </a:ext>
            </a:extLst>
          </a:blip>
          <a:stretch>
            <a:fillRect/>
          </a:stretch>
        </p:blipFill>
        <p:spPr>
          <a:xfrm>
            <a:off x="6552629" y="3792277"/>
            <a:ext cx="1925191" cy="2244340"/>
          </a:xfrm>
          <a:prstGeom prst="rect">
            <a:avLst/>
          </a:prstGeom>
          <a:effectLst>
            <a:softEdge rad="101600"/>
          </a:effectLst>
        </p:spPr>
      </p:pic>
      <p:sp>
        <p:nvSpPr>
          <p:cNvPr id="5" name="textruta 4">
            <a:extLst>
              <a:ext uri="{FF2B5EF4-FFF2-40B4-BE49-F238E27FC236}">
                <a16:creationId xmlns:a16="http://schemas.microsoft.com/office/drawing/2014/main" id="{473AD5F4-091E-4686-AB9E-BC23A4E77166}"/>
              </a:ext>
            </a:extLst>
          </p:cNvPr>
          <p:cNvSpPr txBox="1"/>
          <p:nvPr/>
        </p:nvSpPr>
        <p:spPr>
          <a:xfrm>
            <a:off x="647974" y="1079742"/>
            <a:ext cx="7829846" cy="1538883"/>
          </a:xfrm>
          <a:prstGeom prst="rect">
            <a:avLst/>
          </a:prstGeom>
          <a:noFill/>
        </p:spPr>
        <p:txBody>
          <a:bodyPr wrap="square" rtlCol="0">
            <a:spAutoFit/>
          </a:bodyPr>
          <a:lstStyle/>
          <a:p>
            <a:r>
              <a:rPr lang="sv-SE" dirty="0"/>
              <a:t>Primärproduktion är det första steget i livsmedelsproduktionen på gårdsnivå.</a:t>
            </a:r>
          </a:p>
          <a:p>
            <a:r>
              <a:rPr lang="sv-SE" dirty="0"/>
              <a:t> </a:t>
            </a:r>
          </a:p>
          <a:p>
            <a:r>
              <a:rPr lang="sv-SE" sz="1500" i="1" dirty="0"/>
              <a:t>”Livsmedelslagstiftningen omfattar primärproduktion och primärprodukter, det vill säga produkter från jorden och naturen, som grönsaker, frukt och bär, produkter från boskapsuppfödning, jakt och fiske. Mjölk- och äggproduktion ingår också i begreppet primärproduktion.”  </a:t>
            </a:r>
            <a:r>
              <a:rPr lang="sv-SE" sz="1200" i="1" dirty="0"/>
              <a:t>livsmedelsverket.</a:t>
            </a:r>
          </a:p>
        </p:txBody>
      </p:sp>
    </p:spTree>
    <p:extLst>
      <p:ext uri="{BB962C8B-B14F-4D97-AF65-F5344CB8AC3E}">
        <p14:creationId xmlns:p14="http://schemas.microsoft.com/office/powerpoint/2010/main" val="165839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17C94B1-45FE-40AE-A678-AA1A0AF946E2}"/>
              </a:ext>
            </a:extLst>
          </p:cNvPr>
          <p:cNvSpPr/>
          <p:nvPr/>
        </p:nvSpPr>
        <p:spPr>
          <a:xfrm>
            <a:off x="915083" y="353891"/>
            <a:ext cx="7015703" cy="646331"/>
          </a:xfrm>
          <a:prstGeom prst="rect">
            <a:avLst/>
          </a:prstGeom>
        </p:spPr>
        <p:txBody>
          <a:bodyPr wrap="none">
            <a:spAutoFit/>
          </a:bodyPr>
          <a:lstStyle/>
          <a:p>
            <a:r>
              <a:rPr lang="sv-SE" sz="3600" dirty="0"/>
              <a:t>Vilka anläggningar ska registreras</a:t>
            </a:r>
          </a:p>
        </p:txBody>
      </p:sp>
      <p:sp>
        <p:nvSpPr>
          <p:cNvPr id="3" name="textruta 2">
            <a:extLst>
              <a:ext uri="{FF2B5EF4-FFF2-40B4-BE49-F238E27FC236}">
                <a16:creationId xmlns:a16="http://schemas.microsoft.com/office/drawing/2014/main" id="{D2B9372B-85B3-4EE9-BCC8-3168F9E28313}"/>
              </a:ext>
            </a:extLst>
          </p:cNvPr>
          <p:cNvSpPr txBox="1"/>
          <p:nvPr/>
        </p:nvSpPr>
        <p:spPr>
          <a:xfrm>
            <a:off x="376642" y="1295871"/>
            <a:ext cx="7904180" cy="5232202"/>
          </a:xfrm>
          <a:prstGeom prst="rect">
            <a:avLst/>
          </a:prstGeom>
          <a:noFill/>
        </p:spPr>
        <p:txBody>
          <a:bodyPr wrap="square" rtlCol="0">
            <a:spAutoFit/>
          </a:bodyPr>
          <a:lstStyle/>
          <a:p>
            <a:r>
              <a:rPr lang="sv-SE" sz="2400" dirty="0"/>
              <a:t>Livsmedelsföretag</a:t>
            </a:r>
          </a:p>
          <a:p>
            <a:pPr marL="285750" indent="-285750">
              <a:buFont typeface="Arial" panose="020B0604020202020204" pitchFamily="34" charset="0"/>
              <a:buChar char="•"/>
            </a:pPr>
            <a:r>
              <a:rPr lang="sv-SE" dirty="0"/>
              <a:t>Produktionens storlek (leverans utanför det egna hushållet)</a:t>
            </a:r>
          </a:p>
          <a:p>
            <a:pPr marL="285750" indent="-285750">
              <a:buFont typeface="Arial" panose="020B0604020202020204" pitchFamily="34" charset="0"/>
              <a:buChar char="•"/>
            </a:pPr>
            <a:r>
              <a:rPr lang="sv-SE" dirty="0"/>
              <a:t>Organisation och kontinuitet (regelbundenhet)</a:t>
            </a:r>
          </a:p>
          <a:p>
            <a:pPr marL="285750" indent="-285750">
              <a:buFont typeface="Arial" panose="020B0604020202020204" pitchFamily="34" charset="0"/>
              <a:buChar char="•"/>
            </a:pPr>
            <a:r>
              <a:rPr lang="sv-SE" dirty="0"/>
              <a:t>Antal produktionsinriktningar</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endParaRPr lang="sv-SE" dirty="0"/>
          </a:p>
          <a:p>
            <a:endParaRPr lang="sv-SE" dirty="0"/>
          </a:p>
          <a:p>
            <a:endParaRPr lang="sv-SE" dirty="0"/>
          </a:p>
          <a:p>
            <a:endParaRPr lang="sv-SE" dirty="0"/>
          </a:p>
          <a:p>
            <a:endParaRPr lang="sv-SE" dirty="0"/>
          </a:p>
          <a:p>
            <a:endParaRPr lang="sv-SE" dirty="0"/>
          </a:p>
          <a:p>
            <a:endParaRPr lang="sv-SE" dirty="0"/>
          </a:p>
          <a:p>
            <a:r>
              <a:rPr lang="sv-SE" sz="2400" dirty="0"/>
              <a:t>Foderföretagare</a:t>
            </a:r>
          </a:p>
          <a:p>
            <a:pPr marL="285750" indent="-285750">
              <a:buFont typeface="Arial" panose="020B0604020202020204" pitchFamily="34" charset="0"/>
              <a:buChar char="•"/>
            </a:pPr>
            <a:r>
              <a:rPr lang="sv-SE" dirty="0"/>
              <a:t>Som huvudregel kan sägas att om man utfodrar livsmedelsproducerande djur ska man vara registrerad som foderföretagare. Undantag från att registrera sig som foderföretagare är de samma som gäller vid en tvärvillkorskontroll.</a:t>
            </a:r>
          </a:p>
          <a:p>
            <a:r>
              <a:rPr lang="sv-SE" sz="1400" dirty="0"/>
              <a:t>      Foderhygienförordningen (EG) nr 183/2005</a:t>
            </a:r>
          </a:p>
          <a:p>
            <a:endParaRPr lang="sv-SE" dirty="0"/>
          </a:p>
        </p:txBody>
      </p:sp>
      <p:pic>
        <p:nvPicPr>
          <p:cNvPr id="6" name="Bildobjekt 5">
            <a:extLst>
              <a:ext uri="{FF2B5EF4-FFF2-40B4-BE49-F238E27FC236}">
                <a16:creationId xmlns:a16="http://schemas.microsoft.com/office/drawing/2014/main" id="{C58E1013-DD28-4326-B85E-8D7C7BAB68BF}"/>
              </a:ext>
            </a:extLst>
          </p:cNvPr>
          <p:cNvPicPr>
            <a:picLocks noChangeAspect="1"/>
          </p:cNvPicPr>
          <p:nvPr/>
        </p:nvPicPr>
        <p:blipFill>
          <a:blip r:embed="rId3">
            <a:alphaModFix amt="76000"/>
            <a:extLst>
              <a:ext uri="{BEBA8EAE-BF5A-486C-A8C5-ECC9F3942E4B}">
                <a14:imgProps xmlns:a14="http://schemas.microsoft.com/office/drawing/2010/main">
                  <a14:imgLayer r:embed="rId4">
                    <a14:imgEffect>
                      <a14:colorTemperature colorTemp="6788"/>
                    </a14:imgEffect>
                    <a14:imgEffect>
                      <a14:saturation sat="0"/>
                    </a14:imgEffect>
                    <a14:imgEffect>
                      <a14:brightnessContrast bright="42000"/>
                    </a14:imgEffect>
                  </a14:imgLayer>
                </a14:imgProps>
              </a:ext>
            </a:extLst>
          </a:blip>
          <a:stretch>
            <a:fillRect/>
          </a:stretch>
        </p:blipFill>
        <p:spPr>
          <a:xfrm>
            <a:off x="6047887" y="2375991"/>
            <a:ext cx="1882899" cy="2453148"/>
          </a:xfrm>
          <a:prstGeom prst="rect">
            <a:avLst/>
          </a:prstGeom>
          <a:ln w="12700">
            <a:solidFill>
              <a:srgbClr val="FFFF00"/>
            </a:solidFill>
          </a:ln>
        </p:spPr>
      </p:pic>
      <p:pic>
        <p:nvPicPr>
          <p:cNvPr id="7" name="Bildobjekt 6">
            <a:extLst>
              <a:ext uri="{FF2B5EF4-FFF2-40B4-BE49-F238E27FC236}">
                <a16:creationId xmlns:a16="http://schemas.microsoft.com/office/drawing/2014/main" id="{F8A6E7DF-9D3B-453A-A06B-036FF1483646}"/>
              </a:ext>
            </a:extLst>
          </p:cNvPr>
          <p:cNvPicPr>
            <a:picLocks noChangeAspect="1"/>
          </p:cNvPicPr>
          <p:nvPr/>
        </p:nvPicPr>
        <p:blipFill>
          <a:blip r:embed="rId5"/>
          <a:stretch>
            <a:fillRect/>
          </a:stretch>
        </p:blipFill>
        <p:spPr>
          <a:xfrm>
            <a:off x="709977" y="2791865"/>
            <a:ext cx="4886325" cy="1828800"/>
          </a:xfrm>
          <a:prstGeom prst="rect">
            <a:avLst/>
          </a:prstGeom>
          <a:ln w="12700">
            <a:solidFill>
              <a:srgbClr val="FFC000"/>
            </a:solidFill>
          </a:ln>
        </p:spPr>
      </p:pic>
    </p:spTree>
    <p:extLst>
      <p:ext uri="{BB962C8B-B14F-4D97-AF65-F5344CB8AC3E}">
        <p14:creationId xmlns:p14="http://schemas.microsoft.com/office/powerpoint/2010/main" val="30957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2EB391A-C48F-4DE5-A69D-06095BBEC04D}"/>
              </a:ext>
            </a:extLst>
          </p:cNvPr>
          <p:cNvPicPr>
            <a:picLocks noChangeAspect="1"/>
          </p:cNvPicPr>
          <p:nvPr/>
        </p:nvPicPr>
        <p:blipFill>
          <a:blip r:embed="rId3"/>
          <a:stretch>
            <a:fillRect/>
          </a:stretch>
        </p:blipFill>
        <p:spPr>
          <a:xfrm>
            <a:off x="4285489" y="2995018"/>
            <a:ext cx="4140353" cy="2576220"/>
          </a:xfrm>
          <a:prstGeom prst="rect">
            <a:avLst/>
          </a:prstGeom>
        </p:spPr>
      </p:pic>
      <p:pic>
        <p:nvPicPr>
          <p:cNvPr id="3" name="Bildobjekt 2">
            <a:extLst>
              <a:ext uri="{FF2B5EF4-FFF2-40B4-BE49-F238E27FC236}">
                <a16:creationId xmlns:a16="http://schemas.microsoft.com/office/drawing/2014/main" id="{5A5C4118-4E17-41F1-B1F5-EF83C38D12EC}"/>
              </a:ext>
            </a:extLst>
          </p:cNvPr>
          <p:cNvPicPr>
            <a:picLocks noChangeAspect="1"/>
          </p:cNvPicPr>
          <p:nvPr/>
        </p:nvPicPr>
        <p:blipFill rotWithShape="1">
          <a:blip r:embed="rId4"/>
          <a:srcRect b="59865"/>
          <a:stretch/>
        </p:blipFill>
        <p:spPr>
          <a:xfrm>
            <a:off x="158330" y="2688537"/>
            <a:ext cx="4105460" cy="1129058"/>
          </a:xfrm>
          <a:prstGeom prst="rect">
            <a:avLst/>
          </a:prstGeom>
        </p:spPr>
      </p:pic>
      <p:sp>
        <p:nvSpPr>
          <p:cNvPr id="4" name="textruta 3">
            <a:extLst>
              <a:ext uri="{FF2B5EF4-FFF2-40B4-BE49-F238E27FC236}">
                <a16:creationId xmlns:a16="http://schemas.microsoft.com/office/drawing/2014/main" id="{0E9ABC40-BCE3-4CF5-B3B0-A77A6DADEAC9}"/>
              </a:ext>
            </a:extLst>
          </p:cNvPr>
          <p:cNvSpPr txBox="1"/>
          <p:nvPr/>
        </p:nvSpPr>
        <p:spPr>
          <a:xfrm>
            <a:off x="3459049" y="944238"/>
            <a:ext cx="5256584" cy="1400383"/>
          </a:xfrm>
          <a:prstGeom prst="rect">
            <a:avLst/>
          </a:prstGeom>
          <a:noFill/>
        </p:spPr>
        <p:txBody>
          <a:bodyPr wrap="square" rtlCol="0">
            <a:spAutoFit/>
          </a:bodyPr>
          <a:lstStyle/>
          <a:p>
            <a:r>
              <a:rPr lang="sv-SE" dirty="0"/>
              <a:t>Registrering görs här: </a:t>
            </a:r>
          </a:p>
          <a:p>
            <a:endParaRPr lang="sv-SE" dirty="0"/>
          </a:p>
          <a:p>
            <a:r>
              <a:rPr lang="sv-SE" dirty="0">
                <a:hlinkClick r:id="rId5"/>
              </a:rPr>
              <a:t>https://www.lansstyrelsen.se/skane/natur-och-landsbygd/livsmedel/livsmedelsproduktion.html</a:t>
            </a:r>
            <a:endParaRPr lang="sv-SE" dirty="0"/>
          </a:p>
          <a:p>
            <a:endParaRPr lang="sv-SE" dirty="0"/>
          </a:p>
        </p:txBody>
      </p:sp>
      <p:pic>
        <p:nvPicPr>
          <p:cNvPr id="5" name="Bildobjekt 4">
            <a:extLst>
              <a:ext uri="{FF2B5EF4-FFF2-40B4-BE49-F238E27FC236}">
                <a16:creationId xmlns:a16="http://schemas.microsoft.com/office/drawing/2014/main" id="{6E81ECF5-EE48-4657-8C6F-DF0D1E26DFF0}"/>
              </a:ext>
            </a:extLst>
          </p:cNvPr>
          <p:cNvPicPr>
            <a:picLocks noChangeAspect="1"/>
          </p:cNvPicPr>
          <p:nvPr/>
        </p:nvPicPr>
        <p:blipFill>
          <a:blip r:embed="rId6"/>
          <a:stretch>
            <a:fillRect/>
          </a:stretch>
        </p:blipFill>
        <p:spPr>
          <a:xfrm>
            <a:off x="589150" y="863823"/>
            <a:ext cx="2460132" cy="1400383"/>
          </a:xfrm>
          <a:prstGeom prst="rect">
            <a:avLst/>
          </a:prstGeom>
        </p:spPr>
      </p:pic>
      <p:pic>
        <p:nvPicPr>
          <p:cNvPr id="6" name="Bildobjekt 5">
            <a:extLst>
              <a:ext uri="{FF2B5EF4-FFF2-40B4-BE49-F238E27FC236}">
                <a16:creationId xmlns:a16="http://schemas.microsoft.com/office/drawing/2014/main" id="{178BE3F2-133E-4637-A034-308D51BE72E5}"/>
              </a:ext>
            </a:extLst>
          </p:cNvPr>
          <p:cNvPicPr>
            <a:picLocks noChangeAspect="1"/>
          </p:cNvPicPr>
          <p:nvPr/>
        </p:nvPicPr>
        <p:blipFill>
          <a:blip r:embed="rId7"/>
          <a:stretch>
            <a:fillRect/>
          </a:stretch>
        </p:blipFill>
        <p:spPr>
          <a:xfrm>
            <a:off x="214921" y="3888159"/>
            <a:ext cx="3676650" cy="2209800"/>
          </a:xfrm>
          <a:prstGeom prst="rect">
            <a:avLst/>
          </a:prstGeom>
        </p:spPr>
      </p:pic>
    </p:spTree>
    <p:extLst>
      <p:ext uri="{BB962C8B-B14F-4D97-AF65-F5344CB8AC3E}">
        <p14:creationId xmlns:p14="http://schemas.microsoft.com/office/powerpoint/2010/main" val="3430612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4">
            <a:extLst>
              <a:ext uri="{FF2B5EF4-FFF2-40B4-BE49-F238E27FC236}">
                <a16:creationId xmlns:a16="http://schemas.microsoft.com/office/drawing/2014/main" id="{9A8E35AC-22F2-4338-B63F-5D7FFA81331D}"/>
              </a:ext>
            </a:extLst>
          </p:cNvPr>
          <p:cNvGraphicFramePr>
            <a:graphicFrameLocks noGrp="1"/>
          </p:cNvGraphicFramePr>
          <p:nvPr>
            <p:extLst>
              <p:ext uri="{D42A27DB-BD31-4B8C-83A1-F6EECF244321}">
                <p14:modId xmlns:p14="http://schemas.microsoft.com/office/powerpoint/2010/main" val="2232007067"/>
              </p:ext>
            </p:extLst>
          </p:nvPr>
        </p:nvGraphicFramePr>
        <p:xfrm>
          <a:off x="4795015" y="396214"/>
          <a:ext cx="3674888" cy="5283113"/>
        </p:xfrm>
        <a:graphic>
          <a:graphicData uri="http://schemas.openxmlformats.org/drawingml/2006/table">
            <a:tbl>
              <a:tblPr firstRow="1" bandRow="1"/>
              <a:tblGrid>
                <a:gridCol w="1917542">
                  <a:extLst>
                    <a:ext uri="{9D8B030D-6E8A-4147-A177-3AD203B41FA5}">
                      <a16:colId xmlns:a16="http://schemas.microsoft.com/office/drawing/2014/main" val="2816461224"/>
                    </a:ext>
                  </a:extLst>
                </a:gridCol>
                <a:gridCol w="1757346">
                  <a:extLst>
                    <a:ext uri="{9D8B030D-6E8A-4147-A177-3AD203B41FA5}">
                      <a16:colId xmlns:a16="http://schemas.microsoft.com/office/drawing/2014/main" val="2514214199"/>
                    </a:ext>
                  </a:extLst>
                </a:gridCol>
              </a:tblGrid>
              <a:tr h="530741">
                <a:tc>
                  <a:txBody>
                    <a:bodyPr/>
                    <a:lstStyle>
                      <a:lvl1pPr marL="0" algn="l" defTabSz="431950" rtl="0" eaLnBrk="1" latinLnBrk="0" hangingPunct="1">
                        <a:defRPr sz="1700" b="1" kern="1200">
                          <a:solidFill>
                            <a:schemeClr val="lt1"/>
                          </a:solidFill>
                          <a:latin typeface="Calibri" panose="020F0502020204030204"/>
                        </a:defRPr>
                      </a:lvl1pPr>
                      <a:lvl2pPr marL="431950" algn="l" defTabSz="431950" rtl="0" eaLnBrk="1" latinLnBrk="0" hangingPunct="1">
                        <a:defRPr sz="1700" b="1" kern="1200">
                          <a:solidFill>
                            <a:schemeClr val="lt1"/>
                          </a:solidFill>
                          <a:latin typeface="Calibri" panose="020F0502020204030204"/>
                        </a:defRPr>
                      </a:lvl2pPr>
                      <a:lvl3pPr marL="863900" algn="l" defTabSz="431950" rtl="0" eaLnBrk="1" latinLnBrk="0" hangingPunct="1">
                        <a:defRPr sz="1700" b="1" kern="1200">
                          <a:solidFill>
                            <a:schemeClr val="lt1"/>
                          </a:solidFill>
                          <a:latin typeface="Calibri" panose="020F0502020204030204"/>
                        </a:defRPr>
                      </a:lvl3pPr>
                      <a:lvl4pPr marL="1295850" algn="l" defTabSz="431950" rtl="0" eaLnBrk="1" latinLnBrk="0" hangingPunct="1">
                        <a:defRPr sz="1700" b="1" kern="1200">
                          <a:solidFill>
                            <a:schemeClr val="lt1"/>
                          </a:solidFill>
                          <a:latin typeface="Calibri" panose="020F0502020204030204"/>
                        </a:defRPr>
                      </a:lvl4pPr>
                      <a:lvl5pPr marL="1727801" algn="l" defTabSz="431950" rtl="0" eaLnBrk="1" latinLnBrk="0" hangingPunct="1">
                        <a:defRPr sz="1700" b="1" kern="1200">
                          <a:solidFill>
                            <a:schemeClr val="lt1"/>
                          </a:solidFill>
                          <a:latin typeface="Calibri" panose="020F0502020204030204"/>
                        </a:defRPr>
                      </a:lvl5pPr>
                      <a:lvl6pPr marL="2159750" algn="l" defTabSz="431950" rtl="0" eaLnBrk="1" latinLnBrk="0" hangingPunct="1">
                        <a:defRPr sz="1700" b="1" kern="1200">
                          <a:solidFill>
                            <a:schemeClr val="lt1"/>
                          </a:solidFill>
                          <a:latin typeface="Calibri" panose="020F0502020204030204"/>
                        </a:defRPr>
                      </a:lvl6pPr>
                      <a:lvl7pPr marL="2591701" algn="l" defTabSz="431950" rtl="0" eaLnBrk="1" latinLnBrk="0" hangingPunct="1">
                        <a:defRPr sz="1700" b="1" kern="1200">
                          <a:solidFill>
                            <a:schemeClr val="lt1"/>
                          </a:solidFill>
                          <a:latin typeface="Calibri" panose="020F0502020204030204"/>
                        </a:defRPr>
                      </a:lvl7pPr>
                      <a:lvl8pPr marL="3023650" algn="l" defTabSz="431950" rtl="0" eaLnBrk="1" latinLnBrk="0" hangingPunct="1">
                        <a:defRPr sz="1700" b="1" kern="1200">
                          <a:solidFill>
                            <a:schemeClr val="lt1"/>
                          </a:solidFill>
                          <a:latin typeface="Calibri" panose="020F0502020204030204"/>
                        </a:defRPr>
                      </a:lvl8pPr>
                      <a:lvl9pPr marL="3455601" algn="l" defTabSz="431950" rtl="0" eaLnBrk="1" latinLnBrk="0" hangingPunct="1">
                        <a:defRPr sz="1700" b="1" kern="1200">
                          <a:solidFill>
                            <a:schemeClr val="lt1"/>
                          </a:solidFill>
                          <a:latin typeface="Calibri" panose="020F0502020204030204"/>
                        </a:defRPr>
                      </a:lvl9pPr>
                    </a:lstStyle>
                    <a:p>
                      <a:r>
                        <a:rPr lang="sv-SE" sz="1200" dirty="0"/>
                        <a:t>Bransch</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31950" rtl="0" eaLnBrk="1" latinLnBrk="0" hangingPunct="1">
                        <a:defRPr sz="1700" b="1" kern="1200">
                          <a:solidFill>
                            <a:schemeClr val="lt1"/>
                          </a:solidFill>
                          <a:latin typeface="Calibri" panose="020F0502020204030204"/>
                        </a:defRPr>
                      </a:lvl1pPr>
                      <a:lvl2pPr marL="431950" algn="l" defTabSz="431950" rtl="0" eaLnBrk="1" latinLnBrk="0" hangingPunct="1">
                        <a:defRPr sz="1700" b="1" kern="1200">
                          <a:solidFill>
                            <a:schemeClr val="lt1"/>
                          </a:solidFill>
                          <a:latin typeface="Calibri" panose="020F0502020204030204"/>
                        </a:defRPr>
                      </a:lvl2pPr>
                      <a:lvl3pPr marL="863900" algn="l" defTabSz="431950" rtl="0" eaLnBrk="1" latinLnBrk="0" hangingPunct="1">
                        <a:defRPr sz="1700" b="1" kern="1200">
                          <a:solidFill>
                            <a:schemeClr val="lt1"/>
                          </a:solidFill>
                          <a:latin typeface="Calibri" panose="020F0502020204030204"/>
                        </a:defRPr>
                      </a:lvl3pPr>
                      <a:lvl4pPr marL="1295850" algn="l" defTabSz="431950" rtl="0" eaLnBrk="1" latinLnBrk="0" hangingPunct="1">
                        <a:defRPr sz="1700" b="1" kern="1200">
                          <a:solidFill>
                            <a:schemeClr val="lt1"/>
                          </a:solidFill>
                          <a:latin typeface="Calibri" panose="020F0502020204030204"/>
                        </a:defRPr>
                      </a:lvl4pPr>
                      <a:lvl5pPr marL="1727801" algn="l" defTabSz="431950" rtl="0" eaLnBrk="1" latinLnBrk="0" hangingPunct="1">
                        <a:defRPr sz="1700" b="1" kern="1200">
                          <a:solidFill>
                            <a:schemeClr val="lt1"/>
                          </a:solidFill>
                          <a:latin typeface="Calibri" panose="020F0502020204030204"/>
                        </a:defRPr>
                      </a:lvl5pPr>
                      <a:lvl6pPr marL="2159750" algn="l" defTabSz="431950" rtl="0" eaLnBrk="1" latinLnBrk="0" hangingPunct="1">
                        <a:defRPr sz="1700" b="1" kern="1200">
                          <a:solidFill>
                            <a:schemeClr val="lt1"/>
                          </a:solidFill>
                          <a:latin typeface="Calibri" panose="020F0502020204030204"/>
                        </a:defRPr>
                      </a:lvl6pPr>
                      <a:lvl7pPr marL="2591701" algn="l" defTabSz="431950" rtl="0" eaLnBrk="1" latinLnBrk="0" hangingPunct="1">
                        <a:defRPr sz="1700" b="1" kern="1200">
                          <a:solidFill>
                            <a:schemeClr val="lt1"/>
                          </a:solidFill>
                          <a:latin typeface="Calibri" panose="020F0502020204030204"/>
                        </a:defRPr>
                      </a:lvl7pPr>
                      <a:lvl8pPr marL="3023650" algn="l" defTabSz="431950" rtl="0" eaLnBrk="1" latinLnBrk="0" hangingPunct="1">
                        <a:defRPr sz="1700" b="1" kern="1200">
                          <a:solidFill>
                            <a:schemeClr val="lt1"/>
                          </a:solidFill>
                          <a:latin typeface="Calibri" panose="020F0502020204030204"/>
                        </a:defRPr>
                      </a:lvl8pPr>
                      <a:lvl9pPr marL="3455601" algn="l" defTabSz="431950" rtl="0" eaLnBrk="1" latinLnBrk="0" hangingPunct="1">
                        <a:defRPr sz="1700" b="1" kern="1200">
                          <a:solidFill>
                            <a:schemeClr val="lt1"/>
                          </a:solidFill>
                          <a:latin typeface="Calibri" panose="020F0502020204030204"/>
                        </a:defRPr>
                      </a:lvl9pPr>
                    </a:lstStyle>
                    <a:p>
                      <a:r>
                        <a:rPr lang="sv-SE" sz="1200" dirty="0"/>
                        <a:t>Antal kontroller 2021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648508391"/>
                  </a:ext>
                </a:extLst>
              </a:tr>
              <a:tr h="247881">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Spannmål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58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370459993"/>
                  </a:ext>
                </a:extLst>
              </a:tr>
              <a:tr h="247881">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Nötkreatur (kött)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37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929990757"/>
                  </a:ext>
                </a:extLst>
              </a:tr>
              <a:tr h="247881">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Bladgrönsaker på friland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20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65890487"/>
                  </a:ext>
                </a:extLst>
              </a:tr>
              <a:tr h="413136">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Bär på friland</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11</a:t>
                      </a:r>
                    </a:p>
                    <a:p>
                      <a:endParaRPr lang="sv-SE" sz="12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795421233"/>
                  </a:ext>
                </a:extLst>
              </a:tr>
              <a:tr h="247881">
                <a:tc>
                  <a:txBody>
                    <a:bodyPr/>
                    <a:lstStyle/>
                    <a:p>
                      <a:r>
                        <a:rPr lang="sv-SE" sz="1200" b="1" dirty="0"/>
                        <a:t>Mjölk</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sv-SE" sz="1200" b="1" dirty="0"/>
                        <a:t>10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801128309"/>
                  </a:ext>
                </a:extLst>
              </a:tr>
              <a:tr h="247881">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Köksväxter på friland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210574745"/>
                  </a:ext>
                </a:extLst>
              </a:tr>
              <a:tr h="247881">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Groddar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50701775"/>
                  </a:ext>
                </a:extLst>
              </a:tr>
              <a:tr h="247881">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Får och get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228892260"/>
                  </a:ext>
                </a:extLst>
              </a:tr>
              <a:tr h="413136">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Fisk- och kräftdjur, vildfångade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099898077"/>
                  </a:ext>
                </a:extLst>
              </a:tr>
              <a:tr h="247881">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Sockerbetor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588536546"/>
                  </a:ext>
                </a:extLst>
              </a:tr>
              <a:tr h="247881">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Frukt på friland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842751103"/>
                  </a:ext>
                </a:extLst>
              </a:tr>
              <a:tr h="363252">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Trädgårdsväxter i växthus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800333237"/>
                  </a:ext>
                </a:extLst>
              </a:tr>
              <a:tr h="247881">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Fjäderfä</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282044864"/>
                  </a:ext>
                </a:extLst>
              </a:tr>
              <a:tr h="247881">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Kanin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894377929"/>
                  </a:ext>
                </a:extLst>
              </a:tr>
              <a:tr h="413136">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Fisk- och kräftdjur, vildfångade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31950" rtl="0" eaLnBrk="1" latinLnBrk="0" hangingPunct="1">
                        <a:defRPr sz="1700" kern="1200">
                          <a:solidFill>
                            <a:schemeClr val="dk1"/>
                          </a:solidFill>
                          <a:latin typeface="Calibri" panose="020F0502020204030204"/>
                        </a:defRPr>
                      </a:lvl1pPr>
                      <a:lvl2pPr marL="431950" algn="l" defTabSz="431950" rtl="0" eaLnBrk="1" latinLnBrk="0" hangingPunct="1">
                        <a:defRPr sz="1700" kern="1200">
                          <a:solidFill>
                            <a:schemeClr val="dk1"/>
                          </a:solidFill>
                          <a:latin typeface="Calibri" panose="020F0502020204030204"/>
                        </a:defRPr>
                      </a:lvl2pPr>
                      <a:lvl3pPr marL="863900" algn="l" defTabSz="431950" rtl="0" eaLnBrk="1" latinLnBrk="0" hangingPunct="1">
                        <a:defRPr sz="1700" kern="1200">
                          <a:solidFill>
                            <a:schemeClr val="dk1"/>
                          </a:solidFill>
                          <a:latin typeface="Calibri" panose="020F0502020204030204"/>
                        </a:defRPr>
                      </a:lvl3pPr>
                      <a:lvl4pPr marL="1295850" algn="l" defTabSz="431950" rtl="0" eaLnBrk="1" latinLnBrk="0" hangingPunct="1">
                        <a:defRPr sz="1700" kern="1200">
                          <a:solidFill>
                            <a:schemeClr val="dk1"/>
                          </a:solidFill>
                          <a:latin typeface="Calibri" panose="020F0502020204030204"/>
                        </a:defRPr>
                      </a:lvl4pPr>
                      <a:lvl5pPr marL="1727801" algn="l" defTabSz="431950" rtl="0" eaLnBrk="1" latinLnBrk="0" hangingPunct="1">
                        <a:defRPr sz="1700" kern="1200">
                          <a:solidFill>
                            <a:schemeClr val="dk1"/>
                          </a:solidFill>
                          <a:latin typeface="Calibri" panose="020F0502020204030204"/>
                        </a:defRPr>
                      </a:lvl5pPr>
                      <a:lvl6pPr marL="2159750" algn="l" defTabSz="431950" rtl="0" eaLnBrk="1" latinLnBrk="0" hangingPunct="1">
                        <a:defRPr sz="1700" kern="1200">
                          <a:solidFill>
                            <a:schemeClr val="dk1"/>
                          </a:solidFill>
                          <a:latin typeface="Calibri" panose="020F0502020204030204"/>
                        </a:defRPr>
                      </a:lvl6pPr>
                      <a:lvl7pPr marL="2591701" algn="l" defTabSz="431950" rtl="0" eaLnBrk="1" latinLnBrk="0" hangingPunct="1">
                        <a:defRPr sz="1700" kern="1200">
                          <a:solidFill>
                            <a:schemeClr val="dk1"/>
                          </a:solidFill>
                          <a:latin typeface="Calibri" panose="020F0502020204030204"/>
                        </a:defRPr>
                      </a:lvl7pPr>
                      <a:lvl8pPr marL="3023650" algn="l" defTabSz="431950" rtl="0" eaLnBrk="1" latinLnBrk="0" hangingPunct="1">
                        <a:defRPr sz="1700" kern="1200">
                          <a:solidFill>
                            <a:schemeClr val="dk1"/>
                          </a:solidFill>
                          <a:latin typeface="Calibri" panose="020F0502020204030204"/>
                        </a:defRPr>
                      </a:lvl8pPr>
                      <a:lvl9pPr marL="3455601" algn="l" defTabSz="431950" rtl="0" eaLnBrk="1" latinLnBrk="0" hangingPunct="1">
                        <a:defRPr sz="1700" kern="1200">
                          <a:solidFill>
                            <a:schemeClr val="dk1"/>
                          </a:solidFill>
                          <a:latin typeface="Calibri" panose="020F0502020204030204"/>
                        </a:defRPr>
                      </a:lvl9pPr>
                    </a:lstStyle>
                    <a:p>
                      <a:r>
                        <a:rPr lang="sv-SE" sz="1200" b="1" dirty="0"/>
                        <a:t>2</a:t>
                      </a:r>
                    </a:p>
                    <a:p>
                      <a:endParaRPr lang="sv-SE" sz="12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756485883"/>
                  </a:ext>
                </a:extLst>
              </a:tr>
            </a:tbl>
          </a:graphicData>
        </a:graphic>
      </p:graphicFrame>
      <p:pic>
        <p:nvPicPr>
          <p:cNvPr id="3" name="Bildobjekt 2">
            <a:extLst>
              <a:ext uri="{FF2B5EF4-FFF2-40B4-BE49-F238E27FC236}">
                <a16:creationId xmlns:a16="http://schemas.microsoft.com/office/drawing/2014/main" id="{E1FFAE63-ACD7-411A-8CDD-5B41EB9318A0}"/>
              </a:ext>
            </a:extLst>
          </p:cNvPr>
          <p:cNvPicPr>
            <a:picLocks noChangeAspect="1"/>
          </p:cNvPicPr>
          <p:nvPr/>
        </p:nvPicPr>
        <p:blipFill>
          <a:blip r:embed="rId3"/>
          <a:stretch>
            <a:fillRect/>
          </a:stretch>
        </p:blipFill>
        <p:spPr>
          <a:xfrm>
            <a:off x="573856" y="2729658"/>
            <a:ext cx="3957585" cy="1020858"/>
          </a:xfrm>
          <a:prstGeom prst="rect">
            <a:avLst/>
          </a:prstGeom>
        </p:spPr>
      </p:pic>
      <p:sp>
        <p:nvSpPr>
          <p:cNvPr id="4" name="textruta 3">
            <a:extLst>
              <a:ext uri="{FF2B5EF4-FFF2-40B4-BE49-F238E27FC236}">
                <a16:creationId xmlns:a16="http://schemas.microsoft.com/office/drawing/2014/main" id="{E494D34F-438C-4E35-A515-CC6E946FB62F}"/>
              </a:ext>
            </a:extLst>
          </p:cNvPr>
          <p:cNvSpPr txBox="1"/>
          <p:nvPr/>
        </p:nvSpPr>
        <p:spPr>
          <a:xfrm>
            <a:off x="190917" y="2272086"/>
            <a:ext cx="5328592" cy="1323439"/>
          </a:xfrm>
          <a:prstGeom prst="rect">
            <a:avLst/>
          </a:prstGeom>
          <a:noFill/>
        </p:spPr>
        <p:txBody>
          <a:bodyPr wrap="square" rtlCol="0">
            <a:spAutoFit/>
          </a:bodyPr>
          <a:lstStyle/>
          <a:p>
            <a:r>
              <a:rPr lang="sv-SE" sz="2400" dirty="0"/>
              <a:t>Nationella Kontroll Programmet </a:t>
            </a:r>
          </a:p>
          <a:p>
            <a:endParaRPr lang="sv-SE" sz="1400" dirty="0"/>
          </a:p>
          <a:p>
            <a:endParaRPr lang="sv-SE" sz="1400" dirty="0"/>
          </a:p>
          <a:p>
            <a:pPr marL="285750" indent="-285750">
              <a:buFont typeface="Arial" panose="020B0604020202020204" pitchFamily="34" charset="0"/>
              <a:buChar char="•"/>
            </a:pPr>
            <a:endParaRPr lang="sv-SE" sz="1400" dirty="0"/>
          </a:p>
          <a:p>
            <a:pPr marL="285750" indent="-285750">
              <a:buFont typeface="Arial" panose="020B0604020202020204" pitchFamily="34" charset="0"/>
              <a:buChar char="•"/>
            </a:pPr>
            <a:endParaRPr lang="sv-SE" sz="1400" dirty="0"/>
          </a:p>
        </p:txBody>
      </p:sp>
      <p:sp>
        <p:nvSpPr>
          <p:cNvPr id="6" name="Rektangel 5">
            <a:extLst>
              <a:ext uri="{FF2B5EF4-FFF2-40B4-BE49-F238E27FC236}">
                <a16:creationId xmlns:a16="http://schemas.microsoft.com/office/drawing/2014/main" id="{D3298652-FEAD-4965-94E0-5F5BADB9ABB5}"/>
              </a:ext>
            </a:extLst>
          </p:cNvPr>
          <p:cNvSpPr/>
          <p:nvPr/>
        </p:nvSpPr>
        <p:spPr>
          <a:xfrm>
            <a:off x="503957" y="487557"/>
            <a:ext cx="4318000" cy="144655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4400" b="0" i="0" u="none" strike="noStrike" kern="0" cap="none" spc="0" normalizeH="0" baseline="0" noProof="0" dirty="0">
                <a:ln>
                  <a:noFill/>
                </a:ln>
                <a:solidFill>
                  <a:prstClr val="black"/>
                </a:solidFill>
                <a:effectLst/>
                <a:uLnTx/>
                <a:uFillTx/>
                <a:latin typeface="Calibri Light" panose="020F0302020204030204"/>
                <a:ea typeface="+mj-ea"/>
                <a:cs typeface="+mj-cs"/>
              </a:rPr>
              <a:t>Vilka anläggningar blir kontrollerade</a:t>
            </a:r>
            <a:endParaRPr kumimoji="0" lang="sv-SE" sz="1800" b="0" i="0" u="none" strike="noStrike" kern="0" cap="none" spc="0" normalizeH="0" baseline="0" noProof="0" dirty="0">
              <a:ln>
                <a:noFill/>
              </a:ln>
              <a:solidFill>
                <a:sysClr val="windowText" lastClr="000000"/>
              </a:solidFill>
              <a:effectLst/>
              <a:uLnTx/>
              <a:uFillTx/>
            </a:endParaRPr>
          </a:p>
        </p:txBody>
      </p:sp>
      <p:pic>
        <p:nvPicPr>
          <p:cNvPr id="5" name="Bildobjekt 4">
            <a:extLst>
              <a:ext uri="{FF2B5EF4-FFF2-40B4-BE49-F238E27FC236}">
                <a16:creationId xmlns:a16="http://schemas.microsoft.com/office/drawing/2014/main" id="{6D94CE13-9C8E-4336-91A7-A1361C0A47A8}"/>
              </a:ext>
            </a:extLst>
          </p:cNvPr>
          <p:cNvPicPr>
            <a:picLocks noChangeAspect="1"/>
          </p:cNvPicPr>
          <p:nvPr/>
        </p:nvPicPr>
        <p:blipFill>
          <a:blip r:embed="rId4"/>
          <a:stretch>
            <a:fillRect/>
          </a:stretch>
        </p:blipFill>
        <p:spPr>
          <a:xfrm>
            <a:off x="573856" y="4052253"/>
            <a:ext cx="2008748" cy="1940365"/>
          </a:xfrm>
          <a:prstGeom prst="rect">
            <a:avLst/>
          </a:prstGeom>
        </p:spPr>
      </p:pic>
      <p:sp>
        <p:nvSpPr>
          <p:cNvPr id="7" name="textruta 6">
            <a:extLst>
              <a:ext uri="{FF2B5EF4-FFF2-40B4-BE49-F238E27FC236}">
                <a16:creationId xmlns:a16="http://schemas.microsoft.com/office/drawing/2014/main" id="{E196747C-5078-41B7-908E-CD8BCB82F383}"/>
              </a:ext>
            </a:extLst>
          </p:cNvPr>
          <p:cNvSpPr txBox="1"/>
          <p:nvPr/>
        </p:nvSpPr>
        <p:spPr>
          <a:xfrm>
            <a:off x="973593" y="4639319"/>
            <a:ext cx="2496526" cy="615553"/>
          </a:xfrm>
          <a:prstGeom prst="rect">
            <a:avLst/>
          </a:prstGeom>
          <a:noFill/>
        </p:spPr>
        <p:txBody>
          <a:bodyPr wrap="square" rtlCol="0">
            <a:spAutoFit/>
          </a:bodyPr>
          <a:lstStyle/>
          <a:p>
            <a:r>
              <a:rPr lang="sv-SE" b="1" dirty="0"/>
              <a:t>Ca 6000 anläggningar registrerade i Skåne</a:t>
            </a:r>
          </a:p>
        </p:txBody>
      </p:sp>
      <p:sp>
        <p:nvSpPr>
          <p:cNvPr id="10" name="textruta 9">
            <a:extLst>
              <a:ext uri="{FF2B5EF4-FFF2-40B4-BE49-F238E27FC236}">
                <a16:creationId xmlns:a16="http://schemas.microsoft.com/office/drawing/2014/main" id="{CA405058-F0B9-4556-91B3-4BE6D19121FD}"/>
              </a:ext>
            </a:extLst>
          </p:cNvPr>
          <p:cNvSpPr txBox="1"/>
          <p:nvPr/>
        </p:nvSpPr>
        <p:spPr>
          <a:xfrm rot="20320376">
            <a:off x="7233802" y="5141848"/>
            <a:ext cx="1134721" cy="338554"/>
          </a:xfrm>
          <a:prstGeom prst="rect">
            <a:avLst/>
          </a:prstGeom>
          <a:noFill/>
        </p:spPr>
        <p:txBody>
          <a:bodyPr wrap="square" rtlCol="0">
            <a:spAutoFit/>
          </a:bodyPr>
          <a:lstStyle/>
          <a:p>
            <a:r>
              <a:rPr lang="sv-SE" sz="1600" dirty="0">
                <a:highlight>
                  <a:srgbClr val="FFFF00"/>
                </a:highlight>
              </a:rPr>
              <a:t>Totalt: 183</a:t>
            </a:r>
          </a:p>
        </p:txBody>
      </p:sp>
    </p:spTree>
    <p:extLst>
      <p:ext uri="{BB962C8B-B14F-4D97-AF65-F5344CB8AC3E}">
        <p14:creationId xmlns:p14="http://schemas.microsoft.com/office/powerpoint/2010/main" val="338790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525D097-C2EE-43B6-9105-E537074265F0}"/>
              </a:ext>
            </a:extLst>
          </p:cNvPr>
          <p:cNvSpPr/>
          <p:nvPr/>
        </p:nvSpPr>
        <p:spPr>
          <a:xfrm>
            <a:off x="1152029" y="848982"/>
            <a:ext cx="6735177" cy="461665"/>
          </a:xfrm>
          <a:prstGeom prst="rect">
            <a:avLst/>
          </a:prstGeom>
        </p:spPr>
        <p:txBody>
          <a:bodyPr wrap="none">
            <a:spAutoFit/>
          </a:bodyPr>
          <a:lstStyle/>
          <a:p>
            <a:r>
              <a:rPr lang="sv-SE" sz="2400" dirty="0"/>
              <a:t>Länsstyrelsens primärproduktionsregister </a:t>
            </a:r>
            <a:r>
              <a:rPr lang="sv-SE" sz="2400" dirty="0">
                <a:solidFill>
                  <a:srgbClr val="FF0000"/>
                </a:solidFill>
              </a:rPr>
              <a:t>Primör</a:t>
            </a:r>
          </a:p>
        </p:txBody>
      </p:sp>
      <p:pic>
        <p:nvPicPr>
          <p:cNvPr id="3" name="Bildobjekt 2">
            <a:extLst>
              <a:ext uri="{FF2B5EF4-FFF2-40B4-BE49-F238E27FC236}">
                <a16:creationId xmlns:a16="http://schemas.microsoft.com/office/drawing/2014/main" id="{A2B2FDF2-A4C2-4939-BFD4-95EB66C8D805}"/>
              </a:ext>
            </a:extLst>
          </p:cNvPr>
          <p:cNvPicPr>
            <a:picLocks noChangeAspect="1"/>
          </p:cNvPicPr>
          <p:nvPr/>
        </p:nvPicPr>
        <p:blipFill rotWithShape="1">
          <a:blip r:embed="rId3"/>
          <a:srcRect l="3845" t="4651" r="2716" b="2325"/>
          <a:stretch/>
        </p:blipFill>
        <p:spPr>
          <a:xfrm>
            <a:off x="3591830" y="1943943"/>
            <a:ext cx="4574330" cy="3267378"/>
          </a:xfrm>
          <a:prstGeom prst="rect">
            <a:avLst/>
          </a:prstGeom>
        </p:spPr>
      </p:pic>
      <p:sp>
        <p:nvSpPr>
          <p:cNvPr id="8" name="Rektangel 7">
            <a:extLst>
              <a:ext uri="{FF2B5EF4-FFF2-40B4-BE49-F238E27FC236}">
                <a16:creationId xmlns:a16="http://schemas.microsoft.com/office/drawing/2014/main" id="{660BC031-E19F-481C-B91A-86ABFD4DBB38}"/>
              </a:ext>
            </a:extLst>
          </p:cNvPr>
          <p:cNvSpPr/>
          <p:nvPr/>
        </p:nvSpPr>
        <p:spPr>
          <a:xfrm>
            <a:off x="647973" y="2015951"/>
            <a:ext cx="2597370" cy="2708434"/>
          </a:xfrm>
          <a:prstGeom prst="rect">
            <a:avLst/>
          </a:prstGeom>
        </p:spPr>
        <p:txBody>
          <a:bodyPr wrap="square">
            <a:spAutoFit/>
          </a:bodyPr>
          <a:lstStyle/>
          <a:p>
            <a:r>
              <a:rPr lang="sv-SE" b="1" dirty="0"/>
              <a:t>Riskklassning</a:t>
            </a:r>
          </a:p>
          <a:p>
            <a:endParaRPr lang="sv-SE" b="1" dirty="0"/>
          </a:p>
          <a:p>
            <a:r>
              <a:rPr lang="sv-SE" dirty="0"/>
              <a:t>Varje riskklass består av en siffra, en bokstav och en färg. </a:t>
            </a:r>
          </a:p>
          <a:p>
            <a:endParaRPr lang="sv-SE" dirty="0"/>
          </a:p>
          <a:p>
            <a:r>
              <a:rPr lang="sv-SE" dirty="0"/>
              <a:t>Klassningen baseras på uppgifter som lämnats vid registreringen. </a:t>
            </a:r>
          </a:p>
          <a:p>
            <a:endParaRPr lang="sv-SE" dirty="0"/>
          </a:p>
        </p:txBody>
      </p:sp>
    </p:spTree>
    <p:extLst>
      <p:ext uri="{BB962C8B-B14F-4D97-AF65-F5344CB8AC3E}">
        <p14:creationId xmlns:p14="http://schemas.microsoft.com/office/powerpoint/2010/main" val="114012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B1D7E95-C262-4040-8F9B-2341820F0318}"/>
              </a:ext>
            </a:extLst>
          </p:cNvPr>
          <p:cNvSpPr txBox="1"/>
          <p:nvPr/>
        </p:nvSpPr>
        <p:spPr>
          <a:xfrm>
            <a:off x="575867" y="312796"/>
            <a:ext cx="8064896" cy="584775"/>
          </a:xfrm>
          <a:prstGeom prst="rect">
            <a:avLst/>
          </a:prstGeom>
          <a:noFill/>
        </p:spPr>
        <p:txBody>
          <a:bodyPr wrap="square" rtlCol="0">
            <a:spAutoFit/>
          </a:bodyPr>
          <a:lstStyle/>
          <a:p>
            <a:r>
              <a:rPr lang="sv-SE" sz="3200" dirty="0"/>
              <a:t>Hur går en primärproduktionskontroll till</a:t>
            </a:r>
          </a:p>
        </p:txBody>
      </p:sp>
      <p:sp>
        <p:nvSpPr>
          <p:cNvPr id="3" name="textruta 2">
            <a:extLst>
              <a:ext uri="{FF2B5EF4-FFF2-40B4-BE49-F238E27FC236}">
                <a16:creationId xmlns:a16="http://schemas.microsoft.com/office/drawing/2014/main" id="{C333E40F-7210-4673-8C64-68223E6F1947}"/>
              </a:ext>
            </a:extLst>
          </p:cNvPr>
          <p:cNvSpPr txBox="1"/>
          <p:nvPr/>
        </p:nvSpPr>
        <p:spPr>
          <a:xfrm>
            <a:off x="719981" y="1151855"/>
            <a:ext cx="7344816" cy="353943"/>
          </a:xfrm>
          <a:prstGeom prst="rect">
            <a:avLst/>
          </a:prstGeom>
          <a:noFill/>
        </p:spPr>
        <p:txBody>
          <a:bodyPr wrap="square" rtlCol="0">
            <a:spAutoFit/>
          </a:bodyPr>
          <a:lstStyle/>
          <a:p>
            <a:pPr marL="342900" indent="-342900">
              <a:buFont typeface="+mj-lt"/>
              <a:buAutoNum type="arabicPeriod"/>
            </a:pPr>
            <a:endParaRPr lang="sv-SE" dirty="0"/>
          </a:p>
        </p:txBody>
      </p:sp>
      <p:sp>
        <p:nvSpPr>
          <p:cNvPr id="5" name="textruta 4">
            <a:extLst>
              <a:ext uri="{FF2B5EF4-FFF2-40B4-BE49-F238E27FC236}">
                <a16:creationId xmlns:a16="http://schemas.microsoft.com/office/drawing/2014/main" id="{FC17CB9C-C640-4C2C-993B-2406FC2053B6}"/>
              </a:ext>
            </a:extLst>
          </p:cNvPr>
          <p:cNvSpPr txBox="1"/>
          <p:nvPr/>
        </p:nvSpPr>
        <p:spPr>
          <a:xfrm>
            <a:off x="620606" y="1190695"/>
            <a:ext cx="3556602" cy="1138773"/>
          </a:xfrm>
          <a:prstGeom prst="rect">
            <a:avLst/>
          </a:prstGeom>
          <a:noFill/>
        </p:spPr>
        <p:txBody>
          <a:bodyPr wrap="square" rtlCol="0">
            <a:spAutoFit/>
          </a:bodyPr>
          <a:lstStyle/>
          <a:p>
            <a:pPr marL="342900" indent="-342900">
              <a:buFont typeface="+mj-lt"/>
              <a:buAutoNum type="arabicPeriod"/>
            </a:pPr>
            <a:r>
              <a:rPr lang="sv-SE" dirty="0"/>
              <a:t>Kontrollen bokas/aviseras</a:t>
            </a:r>
          </a:p>
          <a:p>
            <a:pPr marL="342900" indent="-342900">
              <a:buFont typeface="+mj-lt"/>
              <a:buAutoNum type="arabicPeriod"/>
            </a:pPr>
            <a:endParaRPr lang="sv-SE" dirty="0"/>
          </a:p>
          <a:p>
            <a:pPr marL="342900" indent="-342900">
              <a:buFont typeface="+mj-lt"/>
              <a:buAutoNum type="arabicPeriod"/>
            </a:pPr>
            <a:r>
              <a:rPr lang="sv-SE" dirty="0"/>
              <a:t>Besök i fält</a:t>
            </a:r>
          </a:p>
          <a:p>
            <a:endParaRPr lang="sv-SE" dirty="0"/>
          </a:p>
        </p:txBody>
      </p:sp>
      <p:sp>
        <p:nvSpPr>
          <p:cNvPr id="6" name="textruta 5">
            <a:extLst>
              <a:ext uri="{FF2B5EF4-FFF2-40B4-BE49-F238E27FC236}">
                <a16:creationId xmlns:a16="http://schemas.microsoft.com/office/drawing/2014/main" id="{FD82D352-2850-49CF-920F-74A9D8989483}"/>
              </a:ext>
            </a:extLst>
          </p:cNvPr>
          <p:cNvSpPr txBox="1"/>
          <p:nvPr/>
        </p:nvSpPr>
        <p:spPr>
          <a:xfrm>
            <a:off x="1084514" y="2159967"/>
            <a:ext cx="2736304" cy="1815882"/>
          </a:xfrm>
          <a:prstGeom prst="rect">
            <a:avLst/>
          </a:prstGeom>
          <a:noFill/>
        </p:spPr>
        <p:txBody>
          <a:bodyPr wrap="square" rtlCol="0">
            <a:spAutoFit/>
          </a:bodyPr>
          <a:lstStyle/>
          <a:p>
            <a:pPr marL="285750" indent="-285750">
              <a:buFont typeface="Arial" panose="020B0604020202020204" pitchFamily="34" charset="0"/>
              <a:buChar char="•"/>
            </a:pPr>
            <a:r>
              <a:rPr lang="sv-SE" sz="1400" dirty="0"/>
              <a:t>Presentation av verksamheten och syftet med kontrollen.</a:t>
            </a:r>
          </a:p>
          <a:p>
            <a:endParaRPr lang="sv-SE" sz="1400" dirty="0"/>
          </a:p>
          <a:p>
            <a:pPr marL="285750" indent="-285750">
              <a:buFont typeface="Arial" panose="020B0604020202020204" pitchFamily="34" charset="0"/>
              <a:buChar char="•"/>
            </a:pPr>
            <a:r>
              <a:rPr lang="sv-SE" sz="1400" dirty="0"/>
              <a:t>Kontroll av utrymmen för produktion</a:t>
            </a:r>
          </a:p>
          <a:p>
            <a:endParaRPr lang="sv-SE" sz="1400" dirty="0"/>
          </a:p>
          <a:p>
            <a:pPr marL="285750" indent="-285750">
              <a:buFont typeface="Arial" panose="020B0604020202020204" pitchFamily="34" charset="0"/>
              <a:buChar char="•"/>
            </a:pPr>
            <a:r>
              <a:rPr lang="sv-SE" sz="1400" dirty="0"/>
              <a:t>Kontroll av dokumentation</a:t>
            </a:r>
          </a:p>
        </p:txBody>
      </p:sp>
      <p:sp>
        <p:nvSpPr>
          <p:cNvPr id="7" name="textruta 6">
            <a:extLst>
              <a:ext uri="{FF2B5EF4-FFF2-40B4-BE49-F238E27FC236}">
                <a16:creationId xmlns:a16="http://schemas.microsoft.com/office/drawing/2014/main" id="{E335D6CC-B51F-44AF-8EC1-D55F5A6EDE68}"/>
              </a:ext>
            </a:extLst>
          </p:cNvPr>
          <p:cNvSpPr txBox="1"/>
          <p:nvPr/>
        </p:nvSpPr>
        <p:spPr>
          <a:xfrm>
            <a:off x="541456" y="4392215"/>
            <a:ext cx="3096344" cy="1400383"/>
          </a:xfrm>
          <a:prstGeom prst="rect">
            <a:avLst/>
          </a:prstGeom>
          <a:noFill/>
        </p:spPr>
        <p:txBody>
          <a:bodyPr wrap="square" rtlCol="0">
            <a:spAutoFit/>
          </a:bodyPr>
          <a:lstStyle/>
          <a:p>
            <a:pPr marL="342900" indent="-342900">
              <a:buAutoNum type="arabicPeriod" startAt="3"/>
            </a:pPr>
            <a:r>
              <a:rPr lang="sv-SE" dirty="0"/>
              <a:t>Sammanfattning av kontrollens resultat och ev. åtgärder</a:t>
            </a:r>
          </a:p>
          <a:p>
            <a:pPr marL="342900" indent="-342900">
              <a:buAutoNum type="arabicPeriod" startAt="3"/>
            </a:pPr>
            <a:endParaRPr lang="sv-SE" dirty="0"/>
          </a:p>
          <a:p>
            <a:pPr marL="342900" indent="-342900">
              <a:buAutoNum type="arabicPeriod" startAt="3"/>
            </a:pPr>
            <a:r>
              <a:rPr lang="sv-SE" dirty="0"/>
              <a:t>Utskick av kontrollrapprot  </a:t>
            </a:r>
          </a:p>
        </p:txBody>
      </p:sp>
      <p:pic>
        <p:nvPicPr>
          <p:cNvPr id="8" name="Bildobjekt 7">
            <a:extLst>
              <a:ext uri="{FF2B5EF4-FFF2-40B4-BE49-F238E27FC236}">
                <a16:creationId xmlns:a16="http://schemas.microsoft.com/office/drawing/2014/main" id="{69750F8D-9AC5-4243-9DCC-E89516D1891D}"/>
              </a:ext>
            </a:extLst>
          </p:cNvPr>
          <p:cNvPicPr>
            <a:picLocks noChangeAspect="1"/>
          </p:cNvPicPr>
          <p:nvPr/>
        </p:nvPicPr>
        <p:blipFill>
          <a:blip r:embed="rId2"/>
          <a:stretch>
            <a:fillRect/>
          </a:stretch>
        </p:blipFill>
        <p:spPr>
          <a:xfrm>
            <a:off x="4819946" y="1321242"/>
            <a:ext cx="3045737" cy="4115860"/>
          </a:xfrm>
          <a:prstGeom prst="rect">
            <a:avLst/>
          </a:prstGeom>
        </p:spPr>
      </p:pic>
    </p:spTree>
    <p:extLst>
      <p:ext uri="{BB962C8B-B14F-4D97-AF65-F5344CB8AC3E}">
        <p14:creationId xmlns:p14="http://schemas.microsoft.com/office/powerpoint/2010/main" val="165682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73CA50-38F4-43F0-842E-397199F5DE15}"/>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brightnessContrast contrast="-2000"/>
                    </a14:imgEffect>
                  </a14:imgLayer>
                </a14:imgProps>
              </a:ext>
            </a:extLst>
          </a:blip>
          <a:srcRect l="15656" t="-20658" r="17454" b="1"/>
          <a:stretch/>
        </p:blipFill>
        <p:spPr>
          <a:xfrm>
            <a:off x="5869091" y="71735"/>
            <a:ext cx="2553553" cy="3456384"/>
          </a:xfrm>
          <a:prstGeom prst="rect">
            <a:avLst/>
          </a:prstGeom>
          <a:ln>
            <a:noFill/>
          </a:ln>
          <a:effectLst>
            <a:softEdge rad="355600"/>
          </a:effectLst>
        </p:spPr>
      </p:pic>
      <p:pic>
        <p:nvPicPr>
          <p:cNvPr id="5" name="Bildobjekt 4" descr="En bild som visar gräs, utomhus&#10;&#10;Automatiskt genererad beskrivning">
            <a:extLst>
              <a:ext uri="{FF2B5EF4-FFF2-40B4-BE49-F238E27FC236}">
                <a16:creationId xmlns:a16="http://schemas.microsoft.com/office/drawing/2014/main" id="{E1CD0B6D-CBCB-45FC-8755-EE2FEFC4CC38}"/>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4250" r="23879" b="7250"/>
          <a:stretch/>
        </p:blipFill>
        <p:spPr>
          <a:xfrm>
            <a:off x="5904557" y="4104183"/>
            <a:ext cx="2482623" cy="1861967"/>
          </a:xfrm>
          <a:prstGeom prst="rect">
            <a:avLst/>
          </a:prstGeom>
          <a:ln>
            <a:noFill/>
          </a:ln>
          <a:effectLst>
            <a:softEdge rad="279400"/>
          </a:effectLst>
        </p:spPr>
      </p:pic>
      <p:sp>
        <p:nvSpPr>
          <p:cNvPr id="6" name="textruta 5">
            <a:extLst>
              <a:ext uri="{FF2B5EF4-FFF2-40B4-BE49-F238E27FC236}">
                <a16:creationId xmlns:a16="http://schemas.microsoft.com/office/drawing/2014/main" id="{CC58EAE9-DAD2-48A3-80A5-CDA53F080EC2}"/>
              </a:ext>
            </a:extLst>
          </p:cNvPr>
          <p:cNvSpPr txBox="1"/>
          <p:nvPr/>
        </p:nvSpPr>
        <p:spPr>
          <a:xfrm>
            <a:off x="431949" y="1079847"/>
            <a:ext cx="5688632" cy="4416594"/>
          </a:xfrm>
          <a:prstGeom prst="rect">
            <a:avLst/>
          </a:prstGeom>
          <a:noFill/>
        </p:spPr>
        <p:txBody>
          <a:bodyPr wrap="square" rtlCol="0">
            <a:spAutoFit/>
          </a:bodyPr>
          <a:lstStyle/>
          <a:p>
            <a:r>
              <a:rPr lang="sv-SE" sz="3200" dirty="0"/>
              <a:t>Handläggningens gång</a:t>
            </a:r>
          </a:p>
          <a:p>
            <a:endParaRPr lang="sv-SE" sz="3200" dirty="0"/>
          </a:p>
          <a:p>
            <a:endParaRPr lang="sv-SE" dirty="0"/>
          </a:p>
          <a:p>
            <a:pPr marL="342900" indent="-342900">
              <a:buFont typeface="+mj-lt"/>
              <a:buAutoNum type="arabicPeriod"/>
            </a:pPr>
            <a:r>
              <a:rPr lang="sv-SE" sz="2000" dirty="0"/>
              <a:t>Kontrolluttag</a:t>
            </a:r>
          </a:p>
          <a:p>
            <a:pPr marL="342900" indent="-342900">
              <a:buFont typeface="+mj-lt"/>
              <a:buAutoNum type="arabicPeriod"/>
            </a:pPr>
            <a:r>
              <a:rPr lang="sv-SE" sz="2000" dirty="0"/>
              <a:t>Inspektör aviserar kontrollen (alla pga. pandemin)</a:t>
            </a:r>
          </a:p>
          <a:p>
            <a:pPr marL="342900" indent="-342900">
              <a:buFont typeface="+mj-lt"/>
              <a:buAutoNum type="arabicPeriod"/>
            </a:pPr>
            <a:r>
              <a:rPr lang="sv-SE" sz="2000" dirty="0"/>
              <a:t>Kontroll av verksamheten</a:t>
            </a:r>
          </a:p>
          <a:p>
            <a:pPr marL="342900" indent="-342900">
              <a:buFont typeface="+mj-lt"/>
              <a:buAutoNum type="arabicPeriod"/>
            </a:pPr>
            <a:r>
              <a:rPr lang="sv-SE" sz="2000" dirty="0"/>
              <a:t>Kontrollrapport skrivs</a:t>
            </a:r>
          </a:p>
          <a:p>
            <a:pPr marL="342900" indent="-342900">
              <a:buFont typeface="+mj-lt"/>
              <a:buAutoNum type="arabicPeriod"/>
            </a:pPr>
            <a:r>
              <a:rPr lang="sv-SE" sz="2000" i="1" dirty="0">
                <a:solidFill>
                  <a:schemeClr val="accent6">
                    <a:lumMod val="75000"/>
                  </a:schemeClr>
                </a:solidFill>
              </a:rPr>
              <a:t>Oftast är vi klara här…. men ibland behöver vi fortsätta enligt följande punkter.</a:t>
            </a:r>
          </a:p>
          <a:p>
            <a:pPr marL="342900" indent="-342900">
              <a:buFont typeface="+mj-lt"/>
              <a:buAutoNum type="arabicPeriod"/>
            </a:pPr>
            <a:r>
              <a:rPr lang="sv-SE" sz="2000" dirty="0"/>
              <a:t>Uppföljning</a:t>
            </a:r>
          </a:p>
          <a:p>
            <a:pPr marL="342900" indent="-342900">
              <a:buFont typeface="+mj-lt"/>
              <a:buAutoNum type="arabicPeriod"/>
            </a:pPr>
            <a:r>
              <a:rPr lang="sv-SE" sz="2000" dirty="0"/>
              <a:t>Kontrollrapport</a:t>
            </a:r>
          </a:p>
          <a:p>
            <a:pPr marL="342900" indent="-342900">
              <a:buFont typeface="+mj-lt"/>
              <a:buAutoNum type="arabicPeriod"/>
            </a:pPr>
            <a:r>
              <a:rPr lang="sv-SE" sz="2000" dirty="0"/>
              <a:t>Beslut</a:t>
            </a:r>
          </a:p>
        </p:txBody>
      </p:sp>
    </p:spTree>
    <p:extLst>
      <p:ext uri="{BB962C8B-B14F-4D97-AF65-F5344CB8AC3E}">
        <p14:creationId xmlns:p14="http://schemas.microsoft.com/office/powerpoint/2010/main" val="224380733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st Skån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ll.potx  -  Skrivskyddad" id="{1AEFDC3B-943C-407B-95AC-7658102B76DE}" vid="{1CDCBB96-FC3A-4CD6-BC8D-F0907A2FBB0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622414CA390544FBD959EC7A5AE8A74" ma:contentTypeVersion="1" ma:contentTypeDescription="Skapa ett nytt dokument." ma:contentTypeScope="" ma:versionID="4c03cd4659fae20752bf4897bea030c5">
  <xsd:schema xmlns:xsd="http://www.w3.org/2001/XMLSchema" xmlns:xs="http://www.w3.org/2001/XMLSchema" xmlns:p="http://schemas.microsoft.com/office/2006/metadata/properties" xmlns:ns1="http://schemas.microsoft.com/sharepoint/v3" targetNamespace="http://schemas.microsoft.com/office/2006/metadata/properties" ma:root="true" ma:fieldsID="6e3fd9e66163fd6b34c0d1626ee48b1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Schemalagt startdatum är en webbplatskolumn som skapas via publiceringsfunktionen. Den används för att ange datum och tid för när sidan ska visas för besökare på webbplatsen för första gången." ma:hidden="true" ma:internalName="PublishingStartDate">
      <xsd:simpleType>
        <xsd:restriction base="dms:Unknown"/>
      </xsd:simpleType>
    </xsd:element>
    <xsd:element name="PublishingExpirationDate" ma:index="9" nillable="true" ma:displayName="Schemalagt slutdatum" ma:description="Schemalagt slutdatum är en webbplatskolumn som skapas via publiceringsfunktionen. Den används för att ange datum och tid för när sidan inte längre ska visas för besökare på webbplatse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BEEC921-E834-4423-9D73-418BD1A77E81}">
  <ds:schemaRefs>
    <ds:schemaRef ds:uri="http://schemas.microsoft.com/sharepoint/v3/contenttype/forms"/>
  </ds:schemaRefs>
</ds:datastoreItem>
</file>

<file path=customXml/itemProps2.xml><?xml version="1.0" encoding="utf-8"?>
<ds:datastoreItem xmlns:ds="http://schemas.openxmlformats.org/officeDocument/2006/customXml" ds:itemID="{8D0633CA-E2A5-47CD-9C4C-6CFE48B921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881323-C96C-45FC-A84E-7F2D42CC7EE6}">
  <ds:schemaRef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schemas.microsoft.com/office/infopath/2007/PartnerControl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Mall Skåne Powerpoint</Template>
  <TotalTime>9283</TotalTime>
  <Words>817</Words>
  <Application>Microsoft Office PowerPoint</Application>
  <PresentationFormat>Anpassad</PresentationFormat>
  <Paragraphs>138</Paragraphs>
  <Slides>11</Slides>
  <Notes>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11</vt:i4>
      </vt:variant>
    </vt:vector>
  </HeadingPairs>
  <TitlesOfParts>
    <vt:vector size="17" baseType="lpstr">
      <vt:lpstr>Arial</vt:lpstr>
      <vt:lpstr>Calibri</vt:lpstr>
      <vt:lpstr>Calibri Light</vt:lpstr>
      <vt:lpstr>Segoe Script</vt:lpstr>
      <vt:lpstr>Segoe UI</vt:lpstr>
      <vt:lpstr>Office-tema</vt:lpstr>
      <vt:lpstr>Primärproduktion</vt:lpstr>
      <vt:lpstr>Vi kommer att prata om</vt:lpstr>
      <vt:lpstr>Vad är primärproduktion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Infab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Primärproduktion</dc:title>
  <dc:creator>Grappson Caroline</dc:creator>
  <cp:keywords>Mall; powerpoint</cp:keywords>
  <cp:lastModifiedBy>Claes Kullman</cp:lastModifiedBy>
  <cp:revision>56</cp:revision>
  <cp:lastPrinted>2012-11-14T17:11:02Z</cp:lastPrinted>
  <dcterms:created xsi:type="dcterms:W3CDTF">2021-04-20T08:57:33Z</dcterms:created>
  <dcterms:modified xsi:type="dcterms:W3CDTF">2021-04-27T11:51:07Z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0x0101001622414CA390544FBD959EC7A5AE8A74</vt:lpwstr>
  </property>
  <property fmtid="{D5CDD505-2E9C-101B-9397-08002B2CF9AE}" pid="3" name="TaxKeyword">
    <vt:lpwstr>342;#powerpoint|a1faf67a-e683-4c04-9d91-9981cb36f65a;#540;#Mall|05411df0-9541-4e69-88b7-086f59abf647</vt:lpwstr>
  </property>
  <property fmtid="{D5CDD505-2E9C-101B-9397-08002B2CF9AE}" pid="4" name="OrganisationstillhorighetMult">
    <vt:lpwstr>429;#Kommunikationsenheten|1b9eff80-fa74-4dd8-981a-5b97168c9b96</vt:lpwstr>
  </property>
  <property fmtid="{D5CDD505-2E9C-101B-9397-08002B2CF9AE}" pid="5" name="Unit">
    <vt:lpwstr>1</vt:lpwstr>
  </property>
  <property fmtid="{D5CDD505-2E9C-101B-9397-08002B2CF9AE}" pid="6" name="LSTSubjectMult">
    <vt:lpwstr>278;#Grafisk profil|7907b1f8-39c3-4a14-834d-0c22efd6a592</vt:lpwstr>
  </property>
  <property fmtid="{D5CDD505-2E9C-101B-9397-08002B2CF9AE}" pid="7" name="Lansstyrelse">
    <vt:lpwstr>4</vt:lpwstr>
  </property>
  <property fmtid="{D5CDD505-2E9C-101B-9397-08002B2CF9AE}" pid="8" name="DocumentType">
    <vt:lpwstr>152</vt:lpwstr>
  </property>
  <property fmtid="{D5CDD505-2E9C-101B-9397-08002B2CF9AE}" pid="9" name="OrganisationTaxHTField0">
    <vt:lpwstr>Kommunikationsenheten|1b9eff80-fa74-4dd8-981a-5b97168c9b96</vt:lpwstr>
  </property>
  <property fmtid="{D5CDD505-2E9C-101B-9397-08002B2CF9AE}" pid="10" name="DocumentTypeNote">
    <vt:lpwstr>Mall|996c3fd9-3ed4-4635-b3ae-3e032209d55c</vt:lpwstr>
  </property>
  <property fmtid="{D5CDD505-2E9C-101B-9397-08002B2CF9AE}" pid="11" name="LSTSubjectNote">
    <vt:lpwstr>Grafisk profil|7907b1f8-39c3-4a14-834d-0c22efd6a592</vt:lpwstr>
  </property>
  <property fmtid="{D5CDD505-2E9C-101B-9397-08002B2CF9AE}" pid="12" name="LansstyrelseNote">
    <vt:lpwstr>Skåne|1c7212be-8c97-455e-89a2-875e3009baf2</vt:lpwstr>
  </property>
  <property fmtid="{D5CDD505-2E9C-101B-9397-08002B2CF9AE}" pid="13" name="TaxCatchAll">
    <vt:lpwstr>342;#powerpoint;#429;#Kommunikationsenheten|1b9eff80-fa74-4dd8-981a-5b97168c9b96;#152;#Mall|996c3fd9-3ed4-4635-b3ae-3e032209d55c;#540;#Mall;#4;#Skåne|1c7212be-8c97-455e-89a2-875e3009baf2;#278;#Grafisk profil|7907b1f8-39c3-4a14-834d-0c22efd6a592;#1;#Kommun</vt:lpwstr>
  </property>
  <property fmtid="{D5CDD505-2E9C-101B-9397-08002B2CF9AE}" pid="14" name="UnitNote">
    <vt:lpwstr>Kommunikationsenheten|cfd65519-b092-47a7-8b52-9596c60279b3</vt:lpwstr>
  </property>
  <property fmtid="{D5CDD505-2E9C-101B-9397-08002B2CF9AE}" pid="15" name="TaxKeywordTaxHTField">
    <vt:lpwstr>powerpoint|a1faf67a-e683-4c04-9d91-9981cb36f65a;Mall|05411df0-9541-4e69-88b7-086f59abf647</vt:lpwstr>
  </property>
</Properties>
</file>